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7"/>
  </p:notesMasterIdLst>
  <p:sldIdLst>
    <p:sldId id="302" r:id="rId2"/>
    <p:sldId id="308" r:id="rId3"/>
    <p:sldId id="300" r:id="rId4"/>
    <p:sldId id="309" r:id="rId5"/>
    <p:sldId id="303" r:id="rId6"/>
    <p:sldId id="310" r:id="rId7"/>
    <p:sldId id="304" r:id="rId8"/>
    <p:sldId id="311" r:id="rId9"/>
    <p:sldId id="306" r:id="rId10"/>
    <p:sldId id="312" r:id="rId11"/>
    <p:sldId id="305" r:id="rId12"/>
    <p:sldId id="313" r:id="rId13"/>
    <p:sldId id="301" r:id="rId14"/>
    <p:sldId id="314" r:id="rId15"/>
    <p:sldId id="307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2"/>
    <p:penClr>
      <a:srgbClr val="FF0000"/>
    </p:penClr>
  </p:showPr>
  <p:clrMru>
    <a:srgbClr val="0066FF"/>
    <a:srgbClr val="0000FF"/>
    <a:srgbClr val="FF00FF"/>
    <a:srgbClr val="FFFF00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Style foncé 1 - Accentuation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Style foncé 2 - Accentuation 3/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344D84-9AFB-497E-A393-DC336BA19D2E}" styleName="Style moyen 3 - Accentuation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86359" autoAdjust="0"/>
  </p:normalViewPr>
  <p:slideViewPr>
    <p:cSldViewPr>
      <p:cViewPr varScale="1">
        <p:scale>
          <a:sx n="63" d="100"/>
          <a:sy n="63" d="100"/>
        </p:scale>
        <p:origin x="-67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6C0E6A-3BA2-4655-B332-A7E41A951D4D}" type="datetimeFigureOut">
              <a:rPr lang="fr-FR" smtClean="0"/>
              <a:pPr/>
              <a:t>05/04/2018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6349B1-02A8-4B91-ABC3-25DE9ADBBDD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349B1-02A8-4B91-ABC3-25DE9ADBBDD7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349B1-02A8-4B91-ABC3-25DE9ADBBDD7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349B1-02A8-4B91-ABC3-25DE9ADBBDD7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349B1-02A8-4B91-ABC3-25DE9ADBBDD7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349B1-02A8-4B91-ABC3-25DE9ADBBDD7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349B1-02A8-4B91-ABC3-25DE9ADBBDD7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349B1-02A8-4B91-ABC3-25DE9ADBBDD7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349B1-02A8-4B91-ABC3-25DE9ADBBDD7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22F4E-86DD-4AC1-83F4-5A3EA6BCCCAB}" type="datetimeFigureOut">
              <a:rPr lang="fr-FR" smtClean="0"/>
              <a:pPr/>
              <a:t>05/04/2018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9A5E9-9E2C-4DD5-8618-BBE19724A29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22F4E-86DD-4AC1-83F4-5A3EA6BCCCAB}" type="datetimeFigureOut">
              <a:rPr lang="fr-FR" smtClean="0"/>
              <a:pPr/>
              <a:t>05/04/2018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9A5E9-9E2C-4DD5-8618-BBE19724A29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22F4E-86DD-4AC1-83F4-5A3EA6BCCCAB}" type="datetimeFigureOut">
              <a:rPr lang="fr-FR" smtClean="0"/>
              <a:pPr/>
              <a:t>05/04/2018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9A5E9-9E2C-4DD5-8618-BBE19724A29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22F4E-86DD-4AC1-83F4-5A3EA6BCCCAB}" type="datetimeFigureOut">
              <a:rPr lang="fr-FR" smtClean="0"/>
              <a:pPr/>
              <a:t>05/04/2018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9A5E9-9E2C-4DD5-8618-BBE19724A29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22F4E-86DD-4AC1-83F4-5A3EA6BCCCAB}" type="datetimeFigureOut">
              <a:rPr lang="fr-FR" smtClean="0"/>
              <a:pPr/>
              <a:t>05/04/2018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9A5E9-9E2C-4DD5-8618-BBE19724A29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22F4E-86DD-4AC1-83F4-5A3EA6BCCCAB}" type="datetimeFigureOut">
              <a:rPr lang="fr-FR" smtClean="0"/>
              <a:pPr/>
              <a:t>05/04/2018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9A5E9-9E2C-4DD5-8618-BBE19724A29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22F4E-86DD-4AC1-83F4-5A3EA6BCCCAB}" type="datetimeFigureOut">
              <a:rPr lang="fr-FR" smtClean="0"/>
              <a:pPr/>
              <a:t>05/04/2018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9A5E9-9E2C-4DD5-8618-BBE19724A29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22F4E-86DD-4AC1-83F4-5A3EA6BCCCAB}" type="datetimeFigureOut">
              <a:rPr lang="fr-FR" smtClean="0"/>
              <a:pPr/>
              <a:t>05/04/2018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9A5E9-9E2C-4DD5-8618-BBE19724A29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22F4E-86DD-4AC1-83F4-5A3EA6BCCCAB}" type="datetimeFigureOut">
              <a:rPr lang="fr-FR" smtClean="0"/>
              <a:pPr/>
              <a:t>05/04/2018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9A5E9-9E2C-4DD5-8618-BBE19724A29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22F4E-86DD-4AC1-83F4-5A3EA6BCCCAB}" type="datetimeFigureOut">
              <a:rPr lang="fr-FR" smtClean="0"/>
              <a:pPr/>
              <a:t>05/04/2018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9A5E9-9E2C-4DD5-8618-BBE19724A29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22F4E-86DD-4AC1-83F4-5A3EA6BCCCAB}" type="datetimeFigureOut">
              <a:rPr lang="fr-FR" smtClean="0"/>
              <a:pPr/>
              <a:t>05/04/2018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589A5E9-9E2C-4DD5-8618-BBE19724A29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A322F4E-86DD-4AC1-83F4-5A3EA6BCCCAB}" type="datetimeFigureOut">
              <a:rPr lang="fr-FR" smtClean="0"/>
              <a:pPr/>
              <a:t>05/04/2018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589A5E9-9E2C-4DD5-8618-BBE19724A29A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cut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slide3.xml"/><Relationship Id="rId7" Type="http://schemas.openxmlformats.org/officeDocument/2006/relationships/slide" Target="slide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10" Type="http://schemas.openxmlformats.org/officeDocument/2006/relationships/image" Target="../media/image5.png"/><Relationship Id="rId4" Type="http://schemas.openxmlformats.org/officeDocument/2006/relationships/slide" Target="slide4.xml"/><Relationship Id="rId9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3.xml"/><Relationship Id="rId7" Type="http://schemas.openxmlformats.org/officeDocument/2006/relationships/slide" Target="slide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10" Type="http://schemas.openxmlformats.org/officeDocument/2006/relationships/slide" Target="slide13.xml"/><Relationship Id="rId4" Type="http://schemas.openxmlformats.org/officeDocument/2006/relationships/slide" Target="slide4.xml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3.xml"/><Relationship Id="rId7" Type="http://schemas.openxmlformats.org/officeDocument/2006/relationships/slide" Target="slide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11" Type="http://schemas.openxmlformats.org/officeDocument/2006/relationships/image" Target="../media/image7.png"/><Relationship Id="rId5" Type="http://schemas.openxmlformats.org/officeDocument/2006/relationships/image" Target="../media/image3.jpeg"/><Relationship Id="rId10" Type="http://schemas.openxmlformats.org/officeDocument/2006/relationships/slide" Target="slide15.xml"/><Relationship Id="rId4" Type="http://schemas.openxmlformats.org/officeDocument/2006/relationships/slide" Target="slide4.xml"/><Relationship Id="rId9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4.xm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gif"/><Relationship Id="rId10" Type="http://schemas.openxmlformats.org/officeDocument/2006/relationships/image" Target="../media/image5.png"/><Relationship Id="rId4" Type="http://schemas.openxmlformats.org/officeDocument/2006/relationships/image" Target="../media/image3.jpeg"/><Relationship Id="rId9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3.xml"/><Relationship Id="rId7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11" Type="http://schemas.openxmlformats.org/officeDocument/2006/relationships/image" Target="../media/image8.jpeg"/><Relationship Id="rId5" Type="http://schemas.openxmlformats.org/officeDocument/2006/relationships/image" Target="../media/image3.jpeg"/><Relationship Id="rId10" Type="http://schemas.openxmlformats.org/officeDocument/2006/relationships/image" Target="../media/image7.png"/><Relationship Id="rId4" Type="http://schemas.openxmlformats.org/officeDocument/2006/relationships/slide" Target="slide4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4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3.xml"/><Relationship Id="rId7" Type="http://schemas.openxmlformats.org/officeDocument/2006/relationships/slide" Target="slide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10" Type="http://schemas.openxmlformats.org/officeDocument/2006/relationships/slide" Target="slide7.xml"/><Relationship Id="rId4" Type="http://schemas.openxmlformats.org/officeDocument/2006/relationships/slide" Target="slide4.xml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3.xml"/><Relationship Id="rId7" Type="http://schemas.openxmlformats.org/officeDocument/2006/relationships/slide" Target="slide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10" Type="http://schemas.openxmlformats.org/officeDocument/2006/relationships/slide" Target="slide9.xml"/><Relationship Id="rId4" Type="http://schemas.openxmlformats.org/officeDocument/2006/relationships/slide" Target="slide4.xml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971600" y="0"/>
            <a:ext cx="81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Le projet qui fait pédaler la citoyenneté européenne</a:t>
            </a:r>
            <a:endParaRPr lang="fr-FR" sz="2800" dirty="0"/>
          </a:p>
        </p:txBody>
      </p:sp>
      <p:pic>
        <p:nvPicPr>
          <p:cNvPr id="54" name="Image 53" descr="C:\Users\Jean-Yves\Documents\EPS 2016\EUROVELO\EUROVELOCIT\COM\001.jpg">
            <a:hlinkClick r:id="rId3" action="ppaction://hlinksldjump"/>
          </p:cNvPr>
          <p:cNvPicPr/>
          <p:nvPr/>
        </p:nvPicPr>
        <p:blipFill>
          <a:blip r:embed="rId4" cstate="print"/>
          <a:srcRect l="4224" t="41479" r="88490" b="3702"/>
          <a:stretch>
            <a:fillRect/>
          </a:stretch>
        </p:blipFill>
        <p:spPr bwMode="auto">
          <a:xfrm rot="5400000">
            <a:off x="4071459" y="-3357104"/>
            <a:ext cx="1001081" cy="914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Image 56" descr="transport_7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0" y="1000108"/>
            <a:ext cx="972094" cy="720080"/>
          </a:xfrm>
          <a:prstGeom prst="rect">
            <a:avLst/>
          </a:prstGeom>
        </p:spPr>
      </p:pic>
      <p:pic>
        <p:nvPicPr>
          <p:cNvPr id="58" name="Image 57" descr="transport_7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43900" y="928670"/>
            <a:ext cx="771525" cy="800100"/>
          </a:xfrm>
          <a:prstGeom prst="rect">
            <a:avLst/>
          </a:prstGeom>
        </p:spPr>
      </p:pic>
      <p:sp>
        <p:nvSpPr>
          <p:cNvPr id="59" name="ZoneTexte 58"/>
          <p:cNvSpPr txBox="1"/>
          <p:nvPr/>
        </p:nvSpPr>
        <p:spPr>
          <a:xfrm>
            <a:off x="971600" y="764704"/>
            <a:ext cx="1547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Le parcours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60" name="Picture 6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 l="44061" t="43147" r="47710" b="39352"/>
          <a:stretch>
            <a:fillRect/>
          </a:stretch>
        </p:blipFill>
        <p:spPr bwMode="auto">
          <a:xfrm>
            <a:off x="8388424" y="5949280"/>
            <a:ext cx="648072" cy="776828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  <p:sp>
        <p:nvSpPr>
          <p:cNvPr id="55" name="Titre 5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.85451 0.004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" y="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-0.86736 0.00463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700808"/>
            <a:ext cx="2339752" cy="1584176"/>
          </a:xfrm>
        </p:spPr>
        <p:txBody>
          <a:bodyPr>
            <a:normAutofit/>
          </a:bodyPr>
          <a:lstStyle/>
          <a:p>
            <a:pPr algn="ctr"/>
            <a:r>
              <a:rPr lang="fr-FR" sz="2000" dirty="0" smtClean="0">
                <a:solidFill>
                  <a:srgbClr val="FFFF00"/>
                </a:solidFill>
              </a:rPr>
              <a:t>Organiser un Relais Vélo sur le parcours des institutions européennes :</a:t>
            </a:r>
            <a:endParaRPr lang="fr-FR" sz="2000" dirty="0">
              <a:solidFill>
                <a:srgbClr val="FFFF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971600" y="0"/>
            <a:ext cx="81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Le projet qui fait pédaler la citoyenneté européenne</a:t>
            </a:r>
            <a:endParaRPr lang="fr-FR" sz="2800" dirty="0"/>
          </a:p>
        </p:txBody>
      </p:sp>
      <p:sp>
        <p:nvSpPr>
          <p:cNvPr id="15" name="ZoneTexte 14"/>
          <p:cNvSpPr txBox="1"/>
          <p:nvPr/>
        </p:nvSpPr>
        <p:spPr>
          <a:xfrm>
            <a:off x="2339752" y="170080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Groupe 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23528" y="3717032"/>
            <a:ext cx="151836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>
                <a:solidFill>
                  <a:schemeClr val="bg1"/>
                </a:solidFill>
              </a:rPr>
              <a:t>Bracieux Paris Bapaume</a:t>
            </a:r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19" name="Étoile à 7 branches 18">
            <a:hlinkClick r:id="rId3" action="ppaction://hlinksldjump"/>
          </p:cNvPr>
          <p:cNvSpPr/>
          <p:nvPr/>
        </p:nvSpPr>
        <p:spPr>
          <a:xfrm>
            <a:off x="0" y="3717032"/>
            <a:ext cx="285752" cy="271458"/>
          </a:xfrm>
          <a:prstGeom prst="star7">
            <a:avLst/>
          </a:prstGeom>
          <a:solidFill>
            <a:srgbClr val="FFFF00"/>
          </a:solidFill>
          <a:ln>
            <a:solidFill>
              <a:srgbClr val="0066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bg1"/>
                </a:solidFill>
              </a:rPr>
              <a:t>1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20" name="Étoile à 7 branches 19"/>
          <p:cNvSpPr/>
          <p:nvPr/>
        </p:nvSpPr>
        <p:spPr>
          <a:xfrm>
            <a:off x="0" y="4293096"/>
            <a:ext cx="285752" cy="271458"/>
          </a:xfrm>
          <a:prstGeom prst="star7">
            <a:avLst/>
          </a:prstGeom>
          <a:solidFill>
            <a:srgbClr val="FFFF00"/>
          </a:solidFill>
          <a:ln>
            <a:solidFill>
              <a:srgbClr val="0066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bg1"/>
                </a:solidFill>
              </a:rPr>
              <a:t>4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21" name="Étoile à 7 branches 20"/>
          <p:cNvSpPr/>
          <p:nvPr/>
        </p:nvSpPr>
        <p:spPr>
          <a:xfrm>
            <a:off x="0" y="4149080"/>
            <a:ext cx="285752" cy="271458"/>
          </a:xfrm>
          <a:prstGeom prst="star7">
            <a:avLst/>
          </a:prstGeom>
          <a:solidFill>
            <a:srgbClr val="FFFF00"/>
          </a:solidFill>
          <a:ln>
            <a:solidFill>
              <a:srgbClr val="0066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bg1"/>
                </a:solidFill>
              </a:rPr>
              <a:t>3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22" name="Étoile à 7 branches 21"/>
          <p:cNvSpPr/>
          <p:nvPr/>
        </p:nvSpPr>
        <p:spPr>
          <a:xfrm>
            <a:off x="0" y="3933056"/>
            <a:ext cx="285752" cy="271458"/>
          </a:xfrm>
          <a:prstGeom prst="star7">
            <a:avLst/>
          </a:prstGeom>
          <a:solidFill>
            <a:srgbClr val="FFFF00"/>
          </a:solidFill>
          <a:ln>
            <a:solidFill>
              <a:srgbClr val="0066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bg1"/>
                </a:solidFill>
              </a:rPr>
              <a:t>2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25" name="Étoile à 7 branches 24"/>
          <p:cNvSpPr/>
          <p:nvPr/>
        </p:nvSpPr>
        <p:spPr>
          <a:xfrm>
            <a:off x="0" y="4581128"/>
            <a:ext cx="285752" cy="271458"/>
          </a:xfrm>
          <a:prstGeom prst="star7">
            <a:avLst/>
          </a:prstGeom>
          <a:solidFill>
            <a:srgbClr val="FFFF00"/>
          </a:solidFill>
          <a:ln>
            <a:solidFill>
              <a:srgbClr val="0066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bg1"/>
                </a:solidFill>
              </a:rPr>
              <a:t>5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23528" y="3933056"/>
            <a:ext cx="123783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>
                <a:solidFill>
                  <a:schemeClr val="bg1"/>
                </a:solidFill>
              </a:rPr>
              <a:t>Bapaume Bruxelles</a:t>
            </a:r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23528" y="4149080"/>
            <a:ext cx="196560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>
                <a:solidFill>
                  <a:schemeClr val="bg1"/>
                </a:solidFill>
              </a:rPr>
              <a:t>Bruxelles Hoegaarden Tongeren</a:t>
            </a:r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23528" y="4365104"/>
            <a:ext cx="173797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>
                <a:solidFill>
                  <a:schemeClr val="bg1"/>
                </a:solidFill>
              </a:rPr>
              <a:t>Tongeren Maastricht Eupen</a:t>
            </a:r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23528" y="4581128"/>
            <a:ext cx="134043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>
                <a:solidFill>
                  <a:schemeClr val="bg1"/>
                </a:solidFill>
              </a:rPr>
              <a:t>Eupen </a:t>
            </a:r>
            <a:r>
              <a:rPr lang="fr-FR" sz="1000" dirty="0" err="1" smtClean="0">
                <a:solidFill>
                  <a:schemeClr val="bg1"/>
                </a:solidFill>
              </a:rPr>
              <a:t>Rodt</a:t>
            </a:r>
            <a:r>
              <a:rPr lang="fr-FR" sz="1000" dirty="0" smtClean="0">
                <a:solidFill>
                  <a:schemeClr val="bg1"/>
                </a:solidFill>
              </a:rPr>
              <a:t> Vianden</a:t>
            </a:r>
            <a:endParaRPr lang="fr-FR" sz="1000" dirty="0">
              <a:solidFill>
                <a:schemeClr val="bg1"/>
              </a:solidFill>
            </a:endParaRPr>
          </a:p>
        </p:txBody>
      </p:sp>
      <p:pic>
        <p:nvPicPr>
          <p:cNvPr id="54" name="Image 53" descr="C:\Users\Jean-Yves\Documents\EPS 2016\EUROVELO\EUROVELOCIT\COM\001.jpg">
            <a:hlinkClick r:id="rId4" action="ppaction://hlinksldjump"/>
          </p:cNvPr>
          <p:cNvPicPr/>
          <p:nvPr/>
        </p:nvPicPr>
        <p:blipFill>
          <a:blip r:embed="rId5" cstate="print"/>
          <a:srcRect l="4224" t="41479" r="88490" b="3702"/>
          <a:stretch>
            <a:fillRect/>
          </a:stretch>
        </p:blipFill>
        <p:spPr bwMode="auto">
          <a:xfrm rot="5400000">
            <a:off x="4071459" y="-3357104"/>
            <a:ext cx="1001081" cy="914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Image 56" descr="transport_78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0" y="1000108"/>
            <a:ext cx="972094" cy="720080"/>
          </a:xfrm>
          <a:prstGeom prst="rect">
            <a:avLst/>
          </a:prstGeom>
        </p:spPr>
      </p:pic>
      <p:pic>
        <p:nvPicPr>
          <p:cNvPr id="58" name="Image 57" descr="transport_78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43900" y="928670"/>
            <a:ext cx="771525" cy="800100"/>
          </a:xfrm>
          <a:prstGeom prst="rect">
            <a:avLst/>
          </a:prstGeom>
        </p:spPr>
      </p:pic>
      <p:sp>
        <p:nvSpPr>
          <p:cNvPr id="59" name="ZoneTexte 58"/>
          <p:cNvSpPr txBox="1"/>
          <p:nvPr/>
        </p:nvSpPr>
        <p:spPr>
          <a:xfrm>
            <a:off x="971600" y="764704"/>
            <a:ext cx="1547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Le parcours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53" name="Étoile à 7 branches 52">
            <a:hlinkClick r:id="rId3" action="ppaction://hlinksldjump"/>
          </p:cNvPr>
          <p:cNvSpPr/>
          <p:nvPr/>
        </p:nvSpPr>
        <p:spPr>
          <a:xfrm>
            <a:off x="0" y="3717032"/>
            <a:ext cx="285752" cy="271458"/>
          </a:xfrm>
          <a:prstGeom prst="star7">
            <a:avLst/>
          </a:prstGeom>
          <a:solidFill>
            <a:srgbClr val="FFFF00"/>
          </a:solidFill>
          <a:ln>
            <a:solidFill>
              <a:srgbClr val="0066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bg1"/>
                </a:solidFill>
              </a:rPr>
              <a:t>1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30" name="Étoile à 7 branches 29">
            <a:hlinkClick r:id="rId7" action="ppaction://hlinksldjump"/>
          </p:cNvPr>
          <p:cNvSpPr/>
          <p:nvPr/>
        </p:nvSpPr>
        <p:spPr>
          <a:xfrm>
            <a:off x="0" y="3933056"/>
            <a:ext cx="285752" cy="271458"/>
          </a:xfrm>
          <a:prstGeom prst="star7">
            <a:avLst/>
          </a:prstGeom>
          <a:solidFill>
            <a:srgbClr val="FFFF00"/>
          </a:solidFill>
          <a:ln>
            <a:solidFill>
              <a:srgbClr val="0066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bg1"/>
                </a:solidFill>
              </a:rPr>
              <a:t>2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179512" y="3284984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dimanche 20 mai</a:t>
            </a:r>
          </a:p>
        </p:txBody>
      </p:sp>
      <p:pic>
        <p:nvPicPr>
          <p:cNvPr id="34" name="Picture 1"/>
          <p:cNvPicPr>
            <a:picLocks noChangeAspect="1" noChangeArrowheads="1"/>
          </p:cNvPicPr>
          <p:nvPr/>
        </p:nvPicPr>
        <p:blipFill>
          <a:blip r:embed="rId8" cstate="print"/>
          <a:srcRect l="2344" t="13889" r="24062" b="8611"/>
          <a:stretch>
            <a:fillRect/>
          </a:stretch>
        </p:blipFill>
        <p:spPr bwMode="auto">
          <a:xfrm>
            <a:off x="2411760" y="2276872"/>
            <a:ext cx="6564342" cy="3888432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5" name="Étoile à 7 branches 34"/>
          <p:cNvSpPr/>
          <p:nvPr/>
        </p:nvSpPr>
        <p:spPr>
          <a:xfrm>
            <a:off x="0" y="4581128"/>
            <a:ext cx="285752" cy="271458"/>
          </a:xfrm>
          <a:prstGeom prst="star7">
            <a:avLst/>
          </a:prstGeom>
          <a:solidFill>
            <a:srgbClr val="FFFF00"/>
          </a:solidFill>
          <a:ln>
            <a:solidFill>
              <a:srgbClr val="0066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bg1"/>
                </a:solidFill>
                <a:hlinkClick r:id="rId9" action="ppaction://hlinksldjump"/>
              </a:rPr>
              <a:t>5</a:t>
            </a:r>
            <a:endParaRPr lang="fr-FR" sz="1600" dirty="0">
              <a:solidFill>
                <a:schemeClr val="bg1"/>
              </a:solidFill>
            </a:endParaRPr>
          </a:p>
        </p:txBody>
      </p:sp>
      <p:pic>
        <p:nvPicPr>
          <p:cNvPr id="42" name="Image 41" descr="transport_78.gif"/>
          <p:cNvPicPr>
            <a:picLocks noChangeAspect="1"/>
          </p:cNvPicPr>
          <p:nvPr/>
        </p:nvPicPr>
        <p:blipFill>
          <a:blip r:embed="rId6" cstate="print">
            <a:lum bright="-20000" contrast="40000"/>
          </a:blip>
          <a:stretch>
            <a:fillRect/>
          </a:stretch>
        </p:blipFill>
        <p:spPr>
          <a:xfrm flipH="1">
            <a:off x="7596336" y="2708920"/>
            <a:ext cx="642942" cy="476260"/>
          </a:xfrm>
          <a:prstGeom prst="rect">
            <a:avLst/>
          </a:prstGeom>
        </p:spPr>
      </p:pic>
      <p:pic>
        <p:nvPicPr>
          <p:cNvPr id="43" name="Picture 6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 l="44061" t="43147" r="47710" b="39352"/>
          <a:stretch>
            <a:fillRect/>
          </a:stretch>
        </p:blipFill>
        <p:spPr bwMode="auto">
          <a:xfrm>
            <a:off x="8532441" y="6208222"/>
            <a:ext cx="432048" cy="517885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1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1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94444E-6 -1.58455E-6 C 0.22934 -0.00046 0.4592 -0.00046 0.68871 -0.00092 C 0.70746 -0.00092 0.7276 -0.00555 0.74653 -0.00624 C 0.75868 -0.00786 0.77083 -0.00948 0.78316 -0.01064 C 0.79878 -0.01041 0.81198 -0.01064 0.82639 -0.0074 C 0.85121 -0.00833 0.84184 -0.00833 0.85451 -0.00833 L 0.84184 -0.00694 " pathEditMode="relative" rAng="0" ptsTypes="fffffAA">
                                      <p:cBhvr>
                                        <p:cTn id="2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" y="-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8758E-6 C 0.00087 0.0155 0.00191 0.02753 0.00416 0.04256 C 0.00573 0.05251 0.00451 0.04696 0.00729 0.0576 C 0.00764 0.05899 0.00833 0.06176 0.00833 0.06176 C 0.00989 0.07842 0.01423 0.1071 0.00104 0.11797 C -0.00139 0.12792 0.00208 0.11589 -0.00295 0.1263 C -0.00348 0.12746 -0.00348 0.12908 -0.004 0.13046 C -0.00452 0.13185 -0.00538 0.13324 -0.00608 0.13463 C -0.00608 0.13463 -0.00764 0.14342 -0.00816 0.14411 C -0.0099 0.14643 -0.01441 0.14966 -0.01441 0.14966 C -0.01858 0.15799 -0.01389 0.16516 -0.01129 0.17303 C -0.0099 0.17696 -0.0092 0.18112 -0.00816 0.18529 C -0.00782 0.18668 -0.00712 0.18945 -0.00712 0.18945 C -0.00729 0.19223 -0.00747 0.20171 -0.0092 0.20588 C -0.01094 0.21004 -0.01632 0.21675 -0.0165 0.22253 C -0.01684 0.23086 -0.0165 0.23895 -0.0165 0.24728 " pathEditMode="relative" ptsTypes="fffffffffffffffA">
                                      <p:cBhvr>
                                        <p:cTn id="2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9" grpId="0"/>
      <p:bldP spid="31" grpId="0"/>
      <p:bldP spid="35" grpId="0" animBg="1"/>
      <p:bldP spid="3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:\Users\Jean-Yves\Documents\EPS 2016\EUROVELO\EUROVELOCIT\COM\00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3702" t="4224" r="41479" b="88490"/>
          <a:stretch>
            <a:fillRect/>
          </a:stretch>
        </p:blipFill>
        <p:spPr bwMode="auto">
          <a:xfrm>
            <a:off x="942975" y="190500"/>
            <a:ext cx="56959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323528" y="836712"/>
          <a:ext cx="8208913" cy="5616627"/>
        </p:xfrm>
        <a:graphic>
          <a:graphicData uri="http://schemas.openxmlformats.org/drawingml/2006/table">
            <a:tbl>
              <a:tblPr/>
              <a:tblGrid>
                <a:gridCol w="436976"/>
                <a:gridCol w="222389"/>
                <a:gridCol w="327732"/>
                <a:gridCol w="1295323"/>
                <a:gridCol w="842740"/>
                <a:gridCol w="362847"/>
                <a:gridCol w="503302"/>
                <a:gridCol w="1342142"/>
                <a:gridCol w="452583"/>
                <a:gridCol w="1217292"/>
                <a:gridCol w="1205587"/>
              </a:tblGrid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229"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229"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FF00"/>
                          </a:solidFill>
                          <a:latin typeface="Calibri"/>
                        </a:rPr>
                        <a:t>EUPEN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FFFF00"/>
                          </a:solidFill>
                          <a:latin typeface="Calibri"/>
                        </a:rPr>
                        <a:t>VIANDEN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229"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dimanche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229"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22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Horaires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Réception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Visite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259229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relais 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équipe 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9229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départ BUS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Mission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éq 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Barrage de la Vesdre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229">
                <a:tc>
                  <a:txBody>
                    <a:bodyPr/>
                    <a:lstStyle/>
                    <a:p>
                      <a:pPr algn="r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229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relais 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équipe 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Bosfagne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229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8457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arrivée restaurant Musée de la Bière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Rodt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229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déjeuner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229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relais 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équipe 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229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départ BUS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Mission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éq 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Barrage de l’Our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229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relais 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équipe 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Marnach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229">
                <a:tc>
                  <a:txBody>
                    <a:bodyPr/>
                    <a:lstStyle/>
                    <a:p>
                      <a:pPr algn="r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229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arrivée BUS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???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journalistes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VIANDEN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229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arrivée Vélos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229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repas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" name="Image 4" descr="C:\Users\Jean-Yves\Documents\EPS 2016\EUROVELO\EUROVELOCIT\COM\001.jpg"/>
          <p:cNvPicPr>
            <a:picLocks noChangeAspect="1" noChangeArrowheads="1"/>
          </p:cNvPicPr>
          <p:nvPr/>
        </p:nvPicPr>
        <p:blipFill>
          <a:blip r:embed="rId3" cstate="print"/>
          <a:srcRect l="3702" t="4224" r="41479" b="88490"/>
          <a:stretch>
            <a:fillRect/>
          </a:stretch>
        </p:blipFill>
        <p:spPr bwMode="auto">
          <a:xfrm>
            <a:off x="942975" y="29898975"/>
            <a:ext cx="56959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égende encadrée 1 5"/>
          <p:cNvSpPr/>
          <p:nvPr/>
        </p:nvSpPr>
        <p:spPr>
          <a:xfrm>
            <a:off x="6516216" y="908720"/>
            <a:ext cx="2448272" cy="864096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Autorisation d’enregistrement de l’IMAGE et de la VOIX</a:t>
            </a:r>
            <a:endParaRPr lang="fr-FR" dirty="0"/>
          </a:p>
        </p:txBody>
      </p:sp>
      <p:pic>
        <p:nvPicPr>
          <p:cNvPr id="10242" name="Picture 2" descr="Image associÃ©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1988840"/>
            <a:ext cx="6465921" cy="4291023"/>
          </a:xfrm>
          <a:prstGeom prst="rect">
            <a:avLst/>
          </a:prstGeom>
          <a:noFill/>
        </p:spPr>
      </p:pic>
      <p:pic>
        <p:nvPicPr>
          <p:cNvPr id="9220" name="Picture 4" descr="seo lac viand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1844824"/>
            <a:ext cx="5121996" cy="3410286"/>
          </a:xfrm>
          <a:prstGeom prst="rect">
            <a:avLst/>
          </a:prstGeom>
          <a:noFill/>
        </p:spPr>
      </p:pic>
      <p:pic>
        <p:nvPicPr>
          <p:cNvPr id="9222" name="Picture 6" descr="eupen wesertalsperre 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8" y="476672"/>
            <a:ext cx="7143750" cy="5048250"/>
          </a:xfrm>
          <a:prstGeom prst="rect">
            <a:avLst/>
          </a:prstGeom>
          <a:noFill/>
        </p:spPr>
      </p:pic>
      <p:sp>
        <p:nvSpPr>
          <p:cNvPr id="10" name="Sourire 9"/>
          <p:cNvSpPr/>
          <p:nvPr/>
        </p:nvSpPr>
        <p:spPr>
          <a:xfrm>
            <a:off x="8711952" y="6447656"/>
            <a:ext cx="432048" cy="41034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Sourire 10"/>
          <p:cNvSpPr/>
          <p:nvPr/>
        </p:nvSpPr>
        <p:spPr>
          <a:xfrm>
            <a:off x="8711952" y="6447656"/>
            <a:ext cx="432048" cy="41034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Sourire 11"/>
          <p:cNvSpPr/>
          <p:nvPr/>
        </p:nvSpPr>
        <p:spPr>
          <a:xfrm>
            <a:off x="8711952" y="6447656"/>
            <a:ext cx="432048" cy="41034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Sourire 12"/>
          <p:cNvSpPr/>
          <p:nvPr/>
        </p:nvSpPr>
        <p:spPr>
          <a:xfrm>
            <a:off x="8711952" y="6447656"/>
            <a:ext cx="432048" cy="41034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700808"/>
            <a:ext cx="2339752" cy="1584176"/>
          </a:xfrm>
        </p:spPr>
        <p:txBody>
          <a:bodyPr>
            <a:normAutofit/>
          </a:bodyPr>
          <a:lstStyle/>
          <a:p>
            <a:pPr algn="ctr"/>
            <a:r>
              <a:rPr lang="fr-FR" sz="2000" dirty="0" smtClean="0">
                <a:solidFill>
                  <a:srgbClr val="FFFF00"/>
                </a:solidFill>
              </a:rPr>
              <a:t>Organiser un Relais Vélo sur le parcours des institutions européennes :</a:t>
            </a:r>
            <a:endParaRPr lang="fr-FR" sz="2000" dirty="0">
              <a:solidFill>
                <a:srgbClr val="FFFF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971600" y="0"/>
            <a:ext cx="81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Le projet qui fait pédaler la citoyenneté européenne</a:t>
            </a:r>
            <a:endParaRPr lang="fr-FR" sz="2800" dirty="0"/>
          </a:p>
        </p:txBody>
      </p:sp>
      <p:sp>
        <p:nvSpPr>
          <p:cNvPr id="15" name="ZoneTexte 14"/>
          <p:cNvSpPr txBox="1"/>
          <p:nvPr/>
        </p:nvSpPr>
        <p:spPr>
          <a:xfrm>
            <a:off x="2411760" y="177281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Groupe 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23528" y="3717032"/>
            <a:ext cx="151836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>
                <a:solidFill>
                  <a:schemeClr val="bg1"/>
                </a:solidFill>
              </a:rPr>
              <a:t>Bracieux Paris Bapaume</a:t>
            </a:r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19" name="Étoile à 7 branches 18">
            <a:hlinkClick r:id="rId3" action="ppaction://hlinksldjump"/>
          </p:cNvPr>
          <p:cNvSpPr/>
          <p:nvPr/>
        </p:nvSpPr>
        <p:spPr>
          <a:xfrm>
            <a:off x="0" y="3717032"/>
            <a:ext cx="285752" cy="271458"/>
          </a:xfrm>
          <a:prstGeom prst="star7">
            <a:avLst/>
          </a:prstGeom>
          <a:solidFill>
            <a:srgbClr val="FFFF00"/>
          </a:solidFill>
          <a:ln>
            <a:solidFill>
              <a:srgbClr val="0066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bg1"/>
                </a:solidFill>
              </a:rPr>
              <a:t>1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20" name="Étoile à 7 branches 19"/>
          <p:cNvSpPr/>
          <p:nvPr/>
        </p:nvSpPr>
        <p:spPr>
          <a:xfrm>
            <a:off x="0" y="4293096"/>
            <a:ext cx="285752" cy="271458"/>
          </a:xfrm>
          <a:prstGeom prst="star7">
            <a:avLst/>
          </a:prstGeom>
          <a:solidFill>
            <a:srgbClr val="FFFF00"/>
          </a:solidFill>
          <a:ln>
            <a:solidFill>
              <a:srgbClr val="0066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bg1"/>
                </a:solidFill>
              </a:rPr>
              <a:t>4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21" name="Étoile à 7 branches 20"/>
          <p:cNvSpPr/>
          <p:nvPr/>
        </p:nvSpPr>
        <p:spPr>
          <a:xfrm>
            <a:off x="0" y="4149080"/>
            <a:ext cx="285752" cy="271458"/>
          </a:xfrm>
          <a:prstGeom prst="star7">
            <a:avLst/>
          </a:prstGeom>
          <a:solidFill>
            <a:srgbClr val="FFFF00"/>
          </a:solidFill>
          <a:ln>
            <a:solidFill>
              <a:srgbClr val="0066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bg1"/>
                </a:solidFill>
              </a:rPr>
              <a:t>3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22" name="Étoile à 7 branches 21"/>
          <p:cNvSpPr/>
          <p:nvPr/>
        </p:nvSpPr>
        <p:spPr>
          <a:xfrm>
            <a:off x="0" y="3933056"/>
            <a:ext cx="285752" cy="271458"/>
          </a:xfrm>
          <a:prstGeom prst="star7">
            <a:avLst/>
          </a:prstGeom>
          <a:solidFill>
            <a:srgbClr val="FFFF00"/>
          </a:solidFill>
          <a:ln>
            <a:solidFill>
              <a:srgbClr val="0066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bg1"/>
                </a:solidFill>
              </a:rPr>
              <a:t>2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24" name="Étoile à 7 branches 23"/>
          <p:cNvSpPr/>
          <p:nvPr/>
        </p:nvSpPr>
        <p:spPr>
          <a:xfrm>
            <a:off x="0" y="4725144"/>
            <a:ext cx="285752" cy="271458"/>
          </a:xfrm>
          <a:prstGeom prst="star7">
            <a:avLst/>
          </a:prstGeom>
          <a:solidFill>
            <a:srgbClr val="FFFF00"/>
          </a:solidFill>
          <a:ln>
            <a:solidFill>
              <a:srgbClr val="0066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bg1"/>
                </a:solidFill>
              </a:rPr>
              <a:t>6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25" name="Étoile à 7 branches 24"/>
          <p:cNvSpPr/>
          <p:nvPr/>
        </p:nvSpPr>
        <p:spPr>
          <a:xfrm>
            <a:off x="0" y="4509120"/>
            <a:ext cx="285752" cy="271458"/>
          </a:xfrm>
          <a:prstGeom prst="star7">
            <a:avLst/>
          </a:prstGeom>
          <a:solidFill>
            <a:srgbClr val="FFFF00"/>
          </a:solidFill>
          <a:ln>
            <a:solidFill>
              <a:srgbClr val="0066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bg1"/>
                </a:solidFill>
              </a:rPr>
              <a:t>5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23528" y="3933056"/>
            <a:ext cx="123783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>
                <a:solidFill>
                  <a:schemeClr val="bg1"/>
                </a:solidFill>
              </a:rPr>
              <a:t>Bapaume Bruxelles</a:t>
            </a:r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23528" y="4149080"/>
            <a:ext cx="196560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>
                <a:solidFill>
                  <a:schemeClr val="bg1"/>
                </a:solidFill>
              </a:rPr>
              <a:t>Bruxelles Hoegaarden Tongeren</a:t>
            </a:r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23528" y="4365104"/>
            <a:ext cx="173797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>
                <a:solidFill>
                  <a:schemeClr val="bg1"/>
                </a:solidFill>
              </a:rPr>
              <a:t>Tongeren Maastricht Eupen</a:t>
            </a:r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23528" y="4581128"/>
            <a:ext cx="14141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>
                <a:solidFill>
                  <a:schemeClr val="bg1"/>
                </a:solidFill>
              </a:rPr>
              <a:t>Eupen </a:t>
            </a:r>
            <a:r>
              <a:rPr lang="fr-FR" sz="1000" dirty="0" err="1" smtClean="0">
                <a:solidFill>
                  <a:schemeClr val="bg1"/>
                </a:solidFill>
              </a:rPr>
              <a:t>Rodth</a:t>
            </a:r>
            <a:r>
              <a:rPr lang="fr-FR" sz="1000" dirty="0" smtClean="0">
                <a:solidFill>
                  <a:schemeClr val="bg1"/>
                </a:solidFill>
              </a:rPr>
              <a:t> Vianden</a:t>
            </a:r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51520" y="4797152"/>
            <a:ext cx="208903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>
                <a:solidFill>
                  <a:schemeClr val="bg1"/>
                </a:solidFill>
              </a:rPr>
              <a:t>Vianden Wasserbillig </a:t>
            </a:r>
            <a:r>
              <a:rPr lang="fr-FR" sz="1000" dirty="0" err="1" smtClean="0">
                <a:solidFill>
                  <a:schemeClr val="bg1"/>
                </a:solidFill>
              </a:rPr>
              <a:t>Remerschen</a:t>
            </a:r>
            <a:endParaRPr lang="fr-FR" sz="1000" dirty="0">
              <a:solidFill>
                <a:schemeClr val="bg1"/>
              </a:solidFill>
            </a:endParaRPr>
          </a:p>
        </p:txBody>
      </p:sp>
      <p:pic>
        <p:nvPicPr>
          <p:cNvPr id="54" name="Image 53" descr="C:\Users\Jean-Yves\Documents\EPS 2016\EUROVELO\EUROVELOCIT\COM\001.jpg">
            <a:hlinkClick r:id="rId4" action="ppaction://hlinksldjump"/>
          </p:cNvPr>
          <p:cNvPicPr/>
          <p:nvPr/>
        </p:nvPicPr>
        <p:blipFill>
          <a:blip r:embed="rId5" cstate="print"/>
          <a:srcRect l="4224" t="41479" r="88490" b="3702"/>
          <a:stretch>
            <a:fillRect/>
          </a:stretch>
        </p:blipFill>
        <p:spPr bwMode="auto">
          <a:xfrm rot="5400000">
            <a:off x="4071459" y="-3357104"/>
            <a:ext cx="1001081" cy="914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Image 56" descr="transport_78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0" y="1000108"/>
            <a:ext cx="972094" cy="720080"/>
          </a:xfrm>
          <a:prstGeom prst="rect">
            <a:avLst/>
          </a:prstGeom>
        </p:spPr>
      </p:pic>
      <p:pic>
        <p:nvPicPr>
          <p:cNvPr id="58" name="Image 57" descr="transport_78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43900" y="928670"/>
            <a:ext cx="771525" cy="800100"/>
          </a:xfrm>
          <a:prstGeom prst="rect">
            <a:avLst/>
          </a:prstGeom>
        </p:spPr>
      </p:pic>
      <p:sp>
        <p:nvSpPr>
          <p:cNvPr id="59" name="ZoneTexte 58"/>
          <p:cNvSpPr txBox="1"/>
          <p:nvPr/>
        </p:nvSpPr>
        <p:spPr>
          <a:xfrm>
            <a:off x="971600" y="764704"/>
            <a:ext cx="1547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Le parcours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60" name="Picture 6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 l="44061" t="43147" r="47710" b="39352"/>
          <a:stretch>
            <a:fillRect/>
          </a:stretch>
        </p:blipFill>
        <p:spPr bwMode="auto">
          <a:xfrm>
            <a:off x="8388424" y="6208222"/>
            <a:ext cx="432048" cy="517885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  <p:sp>
        <p:nvSpPr>
          <p:cNvPr id="53" name="Étoile à 7 branches 52">
            <a:hlinkClick r:id="rId3" action="ppaction://hlinksldjump"/>
          </p:cNvPr>
          <p:cNvSpPr/>
          <p:nvPr/>
        </p:nvSpPr>
        <p:spPr>
          <a:xfrm>
            <a:off x="0" y="3717032"/>
            <a:ext cx="285752" cy="271458"/>
          </a:xfrm>
          <a:prstGeom prst="star7">
            <a:avLst/>
          </a:prstGeom>
          <a:solidFill>
            <a:srgbClr val="FFFF00"/>
          </a:solidFill>
          <a:ln>
            <a:solidFill>
              <a:srgbClr val="0066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bg1"/>
                </a:solidFill>
              </a:rPr>
              <a:t>1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30" name="Étoile à 7 branches 29">
            <a:hlinkClick r:id="rId7" action="ppaction://hlinksldjump"/>
          </p:cNvPr>
          <p:cNvSpPr/>
          <p:nvPr/>
        </p:nvSpPr>
        <p:spPr>
          <a:xfrm>
            <a:off x="0" y="3933056"/>
            <a:ext cx="285752" cy="271458"/>
          </a:xfrm>
          <a:prstGeom prst="star7">
            <a:avLst/>
          </a:prstGeom>
          <a:solidFill>
            <a:srgbClr val="FFFF00"/>
          </a:solidFill>
          <a:ln>
            <a:solidFill>
              <a:srgbClr val="0066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bg1"/>
                </a:solidFill>
              </a:rPr>
              <a:t>2</a:t>
            </a:r>
            <a:endParaRPr lang="fr-FR" sz="1600" dirty="0">
              <a:solidFill>
                <a:schemeClr val="bg1"/>
              </a:solidFill>
            </a:endParaRPr>
          </a:p>
        </p:txBody>
      </p:sp>
      <p:pic>
        <p:nvPicPr>
          <p:cNvPr id="31" name="Picture 1"/>
          <p:cNvPicPr>
            <a:picLocks noChangeAspect="1" noChangeArrowheads="1"/>
          </p:cNvPicPr>
          <p:nvPr/>
        </p:nvPicPr>
        <p:blipFill>
          <a:blip r:embed="rId9" cstate="print"/>
          <a:srcRect l="2344" t="13889" r="24062" b="8611"/>
          <a:stretch>
            <a:fillRect/>
          </a:stretch>
        </p:blipFill>
        <p:spPr bwMode="auto">
          <a:xfrm>
            <a:off x="2411760" y="2276872"/>
            <a:ext cx="6564342" cy="3888432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2" name="Étoile à 7 branches 31">
            <a:hlinkClick r:id="rId10" action="ppaction://hlinksldjump"/>
          </p:cNvPr>
          <p:cNvSpPr/>
          <p:nvPr/>
        </p:nvSpPr>
        <p:spPr>
          <a:xfrm>
            <a:off x="0" y="4725144"/>
            <a:ext cx="285752" cy="271458"/>
          </a:xfrm>
          <a:prstGeom prst="star7">
            <a:avLst/>
          </a:prstGeom>
          <a:solidFill>
            <a:srgbClr val="FFFF00"/>
          </a:solidFill>
          <a:ln>
            <a:solidFill>
              <a:srgbClr val="0066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bg1"/>
                </a:solidFill>
              </a:rPr>
              <a:t>6</a:t>
            </a:r>
            <a:endParaRPr lang="fr-FR" sz="1600" dirty="0">
              <a:solidFill>
                <a:schemeClr val="bg1"/>
              </a:solidFill>
            </a:endParaRPr>
          </a:p>
        </p:txBody>
      </p:sp>
      <p:pic>
        <p:nvPicPr>
          <p:cNvPr id="33" name="Image 32" descr="transport_78.gif"/>
          <p:cNvPicPr>
            <a:picLocks noChangeAspect="1"/>
          </p:cNvPicPr>
          <p:nvPr/>
        </p:nvPicPr>
        <p:blipFill>
          <a:blip r:embed="rId6" cstate="print">
            <a:lum bright="-20000" contrast="40000"/>
          </a:blip>
          <a:stretch>
            <a:fillRect/>
          </a:stretch>
        </p:blipFill>
        <p:spPr>
          <a:xfrm flipH="1">
            <a:off x="7668344" y="4293096"/>
            <a:ext cx="642942" cy="476260"/>
          </a:xfrm>
          <a:prstGeom prst="rect">
            <a:avLst/>
          </a:prstGeom>
        </p:spPr>
      </p:pic>
      <p:sp>
        <p:nvSpPr>
          <p:cNvPr id="34" name="ZoneTexte 33"/>
          <p:cNvSpPr txBox="1"/>
          <p:nvPr/>
        </p:nvSpPr>
        <p:spPr>
          <a:xfrm>
            <a:off x="179512" y="3284984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lundi 21 mai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377 C 0.00313 0.04349 0.00504 0.04927 0.00886 0.05274 C 0.01215 0.06593 0.02656 0.065 0.03472 0.06639 C 0.03872 0.06824 0.04288 0.0687 0.04705 0.07055 C 0.04948 0.0805 0.0474 0.07726 0.05208 0.08166 C 0.05486 0.0923 0.0507 0.07957 0.05625 0.08698 C 0.05695 0.0879 0.0566 0.08998 0.05729 0.09114 C 0.05938 0.0953 0.06215 0.09924 0.06563 0.10086 C 0.07014 0.10502 0.07309 0.11288 0.07483 0.12006 C 0.07396 0.1337 0.07309 0.14666 0.06771 0.15845 C 0.06736 0.16077 0.06719 0.16308 0.06667 0.16539 C 0.06615 0.16817 0.06458 0.17349 0.06458 0.17349 C 0.06632 0.1876 0.06649 0.1957 0.06042 0.20796 C 0.05816 0.21258 0.05799 0.21744 0.05313 0.21744 " pathEditMode="relative" ptsTypes="fffffffffffffA">
                                      <p:cBhvr>
                                        <p:cTn id="1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09739E-6 C 0.05747 0.00579 0.11494 0.00486 0.17292 0.00602 C 0.20799 0.00949 0.24219 0.01088 0.27744 0.01203 C 0.33594 0.03378 0.39532 0.03493 0.45556 0.03632 C 0.48108 0.0391 0.50608 0.04141 0.53212 0.04257 C 0.55903 0.04812 0.58594 0.05645 0.61285 0.06084 C 0.62987 0.06732 0.6474 0.06755 0.66459 0.07009 C 0.68178 0.07264 0.69827 0.07911 0.71546 0.08212 C 0.72935 0.08744 0.71459 0.08212 0.74862 0.08513 C 0.75556 0.08559 0.7632 0.08883 0.77014 0.08976 C 0.77518 0.09137 0.779 0.09369 0.78369 0.096 C 0.79254 0.1004 0.80261 0.10178 0.81164 0.10525 C 0.81945 0.11243 0.82761 0.11266 0.83646 0.11566 C 0.84167 0.11751 0.84584 0.12168 0.85105 0.12353 C 0.85643 0.12769 0.85816 0.12954 0.86441 0.13093 C 0.87396 0.13556 0.85903 0.12815 0.87275 0.13556 C 0.87483 0.13648 0.879 0.13856 0.879 0.1388 C 0.88334 0.14851 0.89323 0.15129 0.9007 0.15406 C 0.90139 0.15476 0.90869 0.16401 0.90886 0.1647 C 0.90955 0.16586 0.90886 0.16771 0.90886 0.16933 L 0.90886 0.15846 " pathEditMode="relative" rAng="0" ptsTypes="fffffffffffffffffffAA">
                                      <p:cBhvr>
                                        <p:cTn id="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" y="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0" grpId="0"/>
      <p:bldP spid="32" grpId="1" animBg="1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467544" y="1628800"/>
          <a:ext cx="7488833" cy="4968556"/>
        </p:xfrm>
        <a:graphic>
          <a:graphicData uri="http://schemas.openxmlformats.org/drawingml/2006/table">
            <a:tbl>
              <a:tblPr/>
              <a:tblGrid>
                <a:gridCol w="398645"/>
                <a:gridCol w="202882"/>
                <a:gridCol w="298983"/>
                <a:gridCol w="1181697"/>
                <a:gridCol w="768815"/>
                <a:gridCol w="331019"/>
                <a:gridCol w="459153"/>
                <a:gridCol w="1224411"/>
                <a:gridCol w="412882"/>
                <a:gridCol w="1110512"/>
                <a:gridCol w="1099834"/>
              </a:tblGrid>
              <a:tr h="36533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201"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201"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FF00"/>
                          </a:solidFill>
                          <a:latin typeface="Calibri"/>
                        </a:rPr>
                        <a:t>VIANDEN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FFFF00"/>
                          </a:solidFill>
                          <a:latin typeface="Calibri"/>
                        </a:rPr>
                        <a:t>REMERSCHEN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201"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lundi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201"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201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Horaires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Réception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Visite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219201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relais 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équipe 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9201">
                <a:tc>
                  <a:txBody>
                    <a:bodyPr/>
                    <a:lstStyle/>
                    <a:p>
                      <a:pPr algn="r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201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éq 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ambassadeurs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visite </a:t>
                      </a:r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de la ville d’</a:t>
                      </a:r>
                      <a:r>
                        <a:rPr lang="fr-FR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Eternach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19201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relais 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équipe 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Bollendorf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201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départ BUS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201">
                <a:tc>
                  <a:txBody>
                    <a:bodyPr/>
                    <a:lstStyle/>
                    <a:p>
                      <a:pPr algn="r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201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pique nique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Born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201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relais 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équipe 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201">
                <a:tc>
                  <a:txBody>
                    <a:bodyPr/>
                    <a:lstStyle/>
                    <a:p>
                      <a:pPr algn="r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201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relais 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équipe 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Ahn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8402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éq 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ambassadeurs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CIED Schengen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201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repas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201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arrivée BUS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???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journalistes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REMERSCHEN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201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arrivée Vélos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201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repas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9" name="Image 8" descr="C:\Users\Jean-Yves\Documents\EPS 2016\EUROVELO\EUROVELOCIT\COM\001.jpg"/>
          <p:cNvPicPr>
            <a:picLocks noChangeAspect="1" noChangeArrowheads="1"/>
          </p:cNvPicPr>
          <p:nvPr/>
        </p:nvPicPr>
        <p:blipFill>
          <a:blip r:embed="rId2" cstate="print"/>
          <a:srcRect l="3702" t="4224" r="41479" b="88490"/>
          <a:stretch>
            <a:fillRect/>
          </a:stretch>
        </p:blipFill>
        <p:spPr bwMode="auto">
          <a:xfrm>
            <a:off x="990600" y="37338000"/>
            <a:ext cx="56959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 descr="C:\Users\Jean-Yves\Documents\EPS 2016\EUROVELO\EUROVELOCIT\COM\001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/>
          <a:srcRect l="3702" t="4224" r="41479" b="88490"/>
          <a:stretch>
            <a:fillRect/>
          </a:stretch>
        </p:blipFill>
        <p:spPr bwMode="auto">
          <a:xfrm>
            <a:off x="942975" y="190500"/>
            <a:ext cx="56959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égende encadrée 1 4"/>
          <p:cNvSpPr/>
          <p:nvPr/>
        </p:nvSpPr>
        <p:spPr>
          <a:xfrm>
            <a:off x="5436096" y="1124744"/>
            <a:ext cx="3600400" cy="1080120"/>
          </a:xfrm>
          <a:prstGeom prst="borderCallout1">
            <a:avLst>
              <a:gd name="adj1" fmla="val 18750"/>
              <a:gd name="adj2" fmla="val -8333"/>
              <a:gd name="adj3" fmla="val 83631"/>
              <a:gd name="adj4" fmla="val -618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Sortie vélo</a:t>
            </a:r>
          </a:p>
          <a:p>
            <a:pPr algn="ctr"/>
            <a:r>
              <a:rPr lang="fr-FR" dirty="0" smtClean="0"/>
              <a:t>1 -en cours EPS</a:t>
            </a:r>
          </a:p>
          <a:p>
            <a:pPr algn="ctr"/>
            <a:r>
              <a:rPr lang="fr-FR" dirty="0" smtClean="0"/>
              <a:t>2- entrainement pendant les vacances de Pâques</a:t>
            </a:r>
            <a:endParaRPr lang="fr-FR" dirty="0"/>
          </a:p>
        </p:txBody>
      </p:sp>
      <p:pic>
        <p:nvPicPr>
          <p:cNvPr id="7172" name="Picture 4" descr="http://www.europe-gascogne.eu/wp-content/uploads/2015/09/IMG_20150917_151349-960x198.jpg"/>
          <p:cNvPicPr>
            <a:picLocks noChangeAspect="1" noChangeArrowheads="1"/>
          </p:cNvPicPr>
          <p:nvPr/>
        </p:nvPicPr>
        <p:blipFill>
          <a:blip r:embed="rId4" cstate="print"/>
          <a:srcRect l="19687" r="25976" b="42728"/>
          <a:stretch>
            <a:fillRect/>
          </a:stretch>
        </p:blipFill>
        <p:spPr bwMode="auto">
          <a:xfrm>
            <a:off x="5652120" y="5301208"/>
            <a:ext cx="2808312" cy="610503"/>
          </a:xfrm>
          <a:prstGeom prst="rect">
            <a:avLst/>
          </a:prstGeom>
          <a:noFill/>
        </p:spPr>
      </p:pic>
      <p:sp>
        <p:nvSpPr>
          <p:cNvPr id="6146" name="AutoShape 2" descr="RÃ©sultat de recherche d'images pour &quot;echternach luxembour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148" name="AutoShape 4" descr="RÃ©sultat de recherche d'images pour &quot;echternach luxembour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150" name="Picture 6" descr="RÃ©sultat de recherche d'imag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1556792"/>
            <a:ext cx="6381750" cy="3476626"/>
          </a:xfrm>
          <a:prstGeom prst="rect">
            <a:avLst/>
          </a:prstGeom>
          <a:noFill/>
        </p:spPr>
      </p:pic>
      <p:sp>
        <p:nvSpPr>
          <p:cNvPr id="12" name="Sourire 11"/>
          <p:cNvSpPr/>
          <p:nvPr/>
        </p:nvSpPr>
        <p:spPr>
          <a:xfrm>
            <a:off x="8711952" y="6447656"/>
            <a:ext cx="432048" cy="41034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Sourire 12"/>
          <p:cNvSpPr/>
          <p:nvPr/>
        </p:nvSpPr>
        <p:spPr>
          <a:xfrm>
            <a:off x="8711952" y="6447656"/>
            <a:ext cx="432048" cy="41034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Sourire 13"/>
          <p:cNvSpPr/>
          <p:nvPr/>
        </p:nvSpPr>
        <p:spPr>
          <a:xfrm>
            <a:off x="8711952" y="6447656"/>
            <a:ext cx="432048" cy="41034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700808"/>
            <a:ext cx="2339752" cy="1584176"/>
          </a:xfrm>
        </p:spPr>
        <p:txBody>
          <a:bodyPr>
            <a:normAutofit/>
          </a:bodyPr>
          <a:lstStyle/>
          <a:p>
            <a:pPr algn="ctr"/>
            <a:r>
              <a:rPr lang="fr-FR" sz="2000" dirty="0" smtClean="0">
                <a:solidFill>
                  <a:srgbClr val="FFFF00"/>
                </a:solidFill>
              </a:rPr>
              <a:t>Organiser un Relais Vélo sur le parcours des institutions européennes :</a:t>
            </a:r>
            <a:endParaRPr lang="fr-FR" sz="2000" dirty="0">
              <a:solidFill>
                <a:srgbClr val="FFFF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971600" y="0"/>
            <a:ext cx="81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Le projet qui fait pédaler la citoyenneté européenne</a:t>
            </a:r>
            <a:endParaRPr lang="fr-FR" sz="2800" dirty="0"/>
          </a:p>
        </p:txBody>
      </p:sp>
      <p:sp>
        <p:nvSpPr>
          <p:cNvPr id="15" name="ZoneTexte 14"/>
          <p:cNvSpPr txBox="1"/>
          <p:nvPr/>
        </p:nvSpPr>
        <p:spPr>
          <a:xfrm>
            <a:off x="2339752" y="170080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Groupe 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23528" y="3717032"/>
            <a:ext cx="151836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>
                <a:solidFill>
                  <a:schemeClr val="bg1"/>
                </a:solidFill>
              </a:rPr>
              <a:t>Bracieux Paris Bapaume</a:t>
            </a:r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19" name="Étoile à 7 branches 18">
            <a:hlinkClick r:id="rId3" action="ppaction://hlinksldjump"/>
          </p:cNvPr>
          <p:cNvSpPr/>
          <p:nvPr/>
        </p:nvSpPr>
        <p:spPr>
          <a:xfrm>
            <a:off x="0" y="3717032"/>
            <a:ext cx="285752" cy="271458"/>
          </a:xfrm>
          <a:prstGeom prst="star7">
            <a:avLst/>
          </a:prstGeom>
          <a:solidFill>
            <a:srgbClr val="FFFF00"/>
          </a:solidFill>
          <a:ln>
            <a:solidFill>
              <a:srgbClr val="0066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bg1"/>
                </a:solidFill>
              </a:rPr>
              <a:t>1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20" name="Étoile à 7 branches 19"/>
          <p:cNvSpPr/>
          <p:nvPr/>
        </p:nvSpPr>
        <p:spPr>
          <a:xfrm>
            <a:off x="0" y="4293096"/>
            <a:ext cx="285752" cy="271458"/>
          </a:xfrm>
          <a:prstGeom prst="star7">
            <a:avLst/>
          </a:prstGeom>
          <a:solidFill>
            <a:srgbClr val="FFFF00"/>
          </a:solidFill>
          <a:ln>
            <a:solidFill>
              <a:srgbClr val="0066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bg1"/>
                </a:solidFill>
              </a:rPr>
              <a:t>4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21" name="Étoile à 7 branches 20"/>
          <p:cNvSpPr/>
          <p:nvPr/>
        </p:nvSpPr>
        <p:spPr>
          <a:xfrm>
            <a:off x="0" y="4149080"/>
            <a:ext cx="285752" cy="271458"/>
          </a:xfrm>
          <a:prstGeom prst="star7">
            <a:avLst/>
          </a:prstGeom>
          <a:solidFill>
            <a:srgbClr val="FFFF00"/>
          </a:solidFill>
          <a:ln>
            <a:solidFill>
              <a:srgbClr val="0066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bg1"/>
                </a:solidFill>
              </a:rPr>
              <a:t>3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22" name="Étoile à 7 branches 21"/>
          <p:cNvSpPr/>
          <p:nvPr/>
        </p:nvSpPr>
        <p:spPr>
          <a:xfrm>
            <a:off x="0" y="3933056"/>
            <a:ext cx="285752" cy="271458"/>
          </a:xfrm>
          <a:prstGeom prst="star7">
            <a:avLst/>
          </a:prstGeom>
          <a:solidFill>
            <a:srgbClr val="FFFF00"/>
          </a:solidFill>
          <a:ln>
            <a:solidFill>
              <a:srgbClr val="0066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bg1"/>
                </a:solidFill>
              </a:rPr>
              <a:t>2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23" name="Étoile à 7 branches 22"/>
          <p:cNvSpPr/>
          <p:nvPr/>
        </p:nvSpPr>
        <p:spPr>
          <a:xfrm>
            <a:off x="0" y="5013176"/>
            <a:ext cx="285752" cy="271458"/>
          </a:xfrm>
          <a:prstGeom prst="star7">
            <a:avLst/>
          </a:prstGeom>
          <a:solidFill>
            <a:srgbClr val="FFFF00"/>
          </a:solidFill>
          <a:ln>
            <a:solidFill>
              <a:srgbClr val="0066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bg1"/>
                </a:solidFill>
              </a:rPr>
              <a:t>7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24" name="Étoile à 7 branches 23"/>
          <p:cNvSpPr/>
          <p:nvPr/>
        </p:nvSpPr>
        <p:spPr>
          <a:xfrm>
            <a:off x="0" y="4725144"/>
            <a:ext cx="285752" cy="271458"/>
          </a:xfrm>
          <a:prstGeom prst="star7">
            <a:avLst/>
          </a:prstGeom>
          <a:solidFill>
            <a:srgbClr val="FFFF00"/>
          </a:solidFill>
          <a:ln>
            <a:solidFill>
              <a:srgbClr val="0066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bg1"/>
                </a:solidFill>
              </a:rPr>
              <a:t>6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25" name="Étoile à 7 branches 24"/>
          <p:cNvSpPr/>
          <p:nvPr/>
        </p:nvSpPr>
        <p:spPr>
          <a:xfrm>
            <a:off x="0" y="4509120"/>
            <a:ext cx="285752" cy="271458"/>
          </a:xfrm>
          <a:prstGeom prst="star7">
            <a:avLst/>
          </a:prstGeom>
          <a:solidFill>
            <a:srgbClr val="FFFF00"/>
          </a:solidFill>
          <a:ln>
            <a:solidFill>
              <a:srgbClr val="0066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bg1"/>
                </a:solidFill>
              </a:rPr>
              <a:t>5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23528" y="3933056"/>
            <a:ext cx="123783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>
                <a:solidFill>
                  <a:schemeClr val="bg1"/>
                </a:solidFill>
              </a:rPr>
              <a:t>Bapaume Bruxelles</a:t>
            </a:r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23528" y="4149080"/>
            <a:ext cx="196560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>
                <a:solidFill>
                  <a:schemeClr val="bg1"/>
                </a:solidFill>
              </a:rPr>
              <a:t>Bruxelles Hoegaarden Tongeren</a:t>
            </a:r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23528" y="4365104"/>
            <a:ext cx="173797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>
                <a:solidFill>
                  <a:schemeClr val="bg1"/>
                </a:solidFill>
              </a:rPr>
              <a:t>Tongeren Maastricht Eupen</a:t>
            </a:r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23528" y="4581128"/>
            <a:ext cx="14141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>
                <a:solidFill>
                  <a:schemeClr val="bg1"/>
                </a:solidFill>
              </a:rPr>
              <a:t>Eupen </a:t>
            </a:r>
            <a:r>
              <a:rPr lang="fr-FR" sz="1000" dirty="0" err="1" smtClean="0">
                <a:solidFill>
                  <a:schemeClr val="bg1"/>
                </a:solidFill>
              </a:rPr>
              <a:t>Rodth</a:t>
            </a:r>
            <a:r>
              <a:rPr lang="fr-FR" sz="1000" dirty="0" smtClean="0">
                <a:solidFill>
                  <a:schemeClr val="bg1"/>
                </a:solidFill>
              </a:rPr>
              <a:t> Vianden</a:t>
            </a:r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51520" y="4797152"/>
            <a:ext cx="208903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>
                <a:solidFill>
                  <a:schemeClr val="bg1"/>
                </a:solidFill>
              </a:rPr>
              <a:t>Vianden Wasserbillig </a:t>
            </a:r>
            <a:r>
              <a:rPr lang="fr-FR" sz="1000" dirty="0" err="1" smtClean="0">
                <a:solidFill>
                  <a:schemeClr val="bg1"/>
                </a:solidFill>
              </a:rPr>
              <a:t>Remerschen</a:t>
            </a:r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51520" y="5013176"/>
            <a:ext cx="211949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err="1" smtClean="0">
                <a:solidFill>
                  <a:schemeClr val="bg1"/>
                </a:solidFill>
              </a:rPr>
              <a:t>Remerschen</a:t>
            </a:r>
            <a:r>
              <a:rPr lang="fr-FR" sz="1000" dirty="0" smtClean="0">
                <a:solidFill>
                  <a:schemeClr val="bg1"/>
                </a:solidFill>
              </a:rPr>
              <a:t> Luxembourg Bracieux</a:t>
            </a:r>
            <a:endParaRPr lang="fr-FR" sz="1000" dirty="0">
              <a:solidFill>
                <a:schemeClr val="bg1"/>
              </a:solidFill>
            </a:endParaRPr>
          </a:p>
        </p:txBody>
      </p:sp>
      <p:pic>
        <p:nvPicPr>
          <p:cNvPr id="54" name="Image 53" descr="C:\Users\Jean-Yves\Documents\EPS 2016\EUROVELO\EUROVELOCIT\COM\001.jpg">
            <a:hlinkClick r:id="rId4" action="ppaction://hlinksldjump"/>
          </p:cNvPr>
          <p:cNvPicPr/>
          <p:nvPr/>
        </p:nvPicPr>
        <p:blipFill>
          <a:blip r:embed="rId5" cstate="print"/>
          <a:srcRect l="4224" t="41479" r="88490" b="3702"/>
          <a:stretch>
            <a:fillRect/>
          </a:stretch>
        </p:blipFill>
        <p:spPr bwMode="auto">
          <a:xfrm rot="5400000">
            <a:off x="4071459" y="-3357104"/>
            <a:ext cx="1001081" cy="914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Image 56" descr="transport_78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0" y="1000108"/>
            <a:ext cx="972094" cy="720080"/>
          </a:xfrm>
          <a:prstGeom prst="rect">
            <a:avLst/>
          </a:prstGeom>
        </p:spPr>
      </p:pic>
      <p:pic>
        <p:nvPicPr>
          <p:cNvPr id="58" name="Image 57" descr="transport_78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43900" y="928670"/>
            <a:ext cx="771525" cy="800100"/>
          </a:xfrm>
          <a:prstGeom prst="rect">
            <a:avLst/>
          </a:prstGeom>
        </p:spPr>
      </p:pic>
      <p:sp>
        <p:nvSpPr>
          <p:cNvPr id="59" name="ZoneTexte 58"/>
          <p:cNvSpPr txBox="1"/>
          <p:nvPr/>
        </p:nvSpPr>
        <p:spPr>
          <a:xfrm>
            <a:off x="971600" y="764704"/>
            <a:ext cx="1547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Le parcours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60" name="Picture 6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 l="44061" t="43147" r="47710" b="39352"/>
          <a:stretch>
            <a:fillRect/>
          </a:stretch>
        </p:blipFill>
        <p:spPr bwMode="auto">
          <a:xfrm>
            <a:off x="8388424" y="6121908"/>
            <a:ext cx="504056" cy="604200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  <p:sp>
        <p:nvSpPr>
          <p:cNvPr id="53" name="Étoile à 7 branches 52">
            <a:hlinkClick r:id="rId3" action="ppaction://hlinksldjump"/>
          </p:cNvPr>
          <p:cNvSpPr/>
          <p:nvPr/>
        </p:nvSpPr>
        <p:spPr>
          <a:xfrm>
            <a:off x="0" y="3717032"/>
            <a:ext cx="285752" cy="271458"/>
          </a:xfrm>
          <a:prstGeom prst="star7">
            <a:avLst/>
          </a:prstGeom>
          <a:solidFill>
            <a:srgbClr val="FFFF00"/>
          </a:solidFill>
          <a:ln>
            <a:solidFill>
              <a:srgbClr val="0066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bg1"/>
                </a:solidFill>
              </a:rPr>
              <a:t>1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30" name="Étoile à 7 branches 29">
            <a:hlinkClick r:id="rId7" action="ppaction://hlinksldjump"/>
          </p:cNvPr>
          <p:cNvSpPr/>
          <p:nvPr/>
        </p:nvSpPr>
        <p:spPr>
          <a:xfrm>
            <a:off x="0" y="3933056"/>
            <a:ext cx="285752" cy="271458"/>
          </a:xfrm>
          <a:prstGeom prst="star7">
            <a:avLst/>
          </a:prstGeom>
          <a:solidFill>
            <a:srgbClr val="FFFF00"/>
          </a:solidFill>
          <a:ln>
            <a:solidFill>
              <a:srgbClr val="0066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bg1"/>
                </a:solidFill>
              </a:rPr>
              <a:t>2</a:t>
            </a:r>
            <a:endParaRPr lang="fr-FR" sz="1600" dirty="0">
              <a:solidFill>
                <a:schemeClr val="bg1"/>
              </a:solidFill>
            </a:endParaRPr>
          </a:p>
        </p:txBody>
      </p:sp>
      <p:pic>
        <p:nvPicPr>
          <p:cNvPr id="31" name="Picture 1"/>
          <p:cNvPicPr>
            <a:picLocks noChangeAspect="1" noChangeArrowheads="1"/>
          </p:cNvPicPr>
          <p:nvPr/>
        </p:nvPicPr>
        <p:blipFill>
          <a:blip r:embed="rId9" cstate="print"/>
          <a:srcRect l="2344" t="13889" r="24062" b="8611"/>
          <a:stretch>
            <a:fillRect/>
          </a:stretch>
        </p:blipFill>
        <p:spPr bwMode="auto">
          <a:xfrm>
            <a:off x="2339752" y="2132856"/>
            <a:ext cx="6564342" cy="3888432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2" name="Étoile à 7 branches 31"/>
          <p:cNvSpPr/>
          <p:nvPr/>
        </p:nvSpPr>
        <p:spPr>
          <a:xfrm>
            <a:off x="0" y="5013176"/>
            <a:ext cx="285752" cy="271458"/>
          </a:xfrm>
          <a:prstGeom prst="star7">
            <a:avLst/>
          </a:prstGeom>
          <a:solidFill>
            <a:srgbClr val="FFFF00"/>
          </a:solidFill>
          <a:ln>
            <a:solidFill>
              <a:srgbClr val="0066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bg1"/>
                </a:solidFill>
                <a:hlinkClick r:id="rId10" action="ppaction://hlinksldjump"/>
              </a:rPr>
              <a:t>7</a:t>
            </a:r>
            <a:endParaRPr lang="fr-FR" sz="1600" dirty="0">
              <a:solidFill>
                <a:schemeClr val="bg1"/>
              </a:solidFill>
            </a:endParaRPr>
          </a:p>
        </p:txBody>
      </p:sp>
      <p:pic>
        <p:nvPicPr>
          <p:cNvPr id="33" name="Image 32" descr="transport_78.gif"/>
          <p:cNvPicPr>
            <a:picLocks noChangeAspect="1"/>
          </p:cNvPicPr>
          <p:nvPr/>
        </p:nvPicPr>
        <p:blipFill>
          <a:blip r:embed="rId6" cstate="print">
            <a:lum bright="-20000" contrast="40000"/>
          </a:blip>
          <a:stretch>
            <a:fillRect/>
          </a:stretch>
        </p:blipFill>
        <p:spPr>
          <a:xfrm>
            <a:off x="8244408" y="5517232"/>
            <a:ext cx="578121" cy="476260"/>
          </a:xfrm>
          <a:prstGeom prst="rect">
            <a:avLst/>
          </a:prstGeom>
        </p:spPr>
      </p:pic>
      <p:pic>
        <p:nvPicPr>
          <p:cNvPr id="34" name="Picture 2" descr="Résultat de recherche d'images pour &quot;image clipart gratuite bus&quot;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20499086" flipH="1">
            <a:off x="7337968" y="5772201"/>
            <a:ext cx="755051" cy="310409"/>
          </a:xfrm>
          <a:prstGeom prst="rect">
            <a:avLst/>
          </a:prstGeom>
          <a:noFill/>
        </p:spPr>
      </p:pic>
      <p:pic>
        <p:nvPicPr>
          <p:cNvPr id="35" name="Picture 2" descr="Résultat de recherche d'images pour &quot;image clipart gratuite bus&quot;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20499086" flipH="1">
            <a:off x="7337969" y="5772202"/>
            <a:ext cx="755051" cy="310409"/>
          </a:xfrm>
          <a:prstGeom prst="rect">
            <a:avLst/>
          </a:prstGeom>
          <a:noFill/>
        </p:spPr>
      </p:pic>
      <p:sp>
        <p:nvSpPr>
          <p:cNvPr id="42" name="ZoneTexte 41"/>
          <p:cNvSpPr txBox="1"/>
          <p:nvPr/>
        </p:nvSpPr>
        <p:spPr>
          <a:xfrm>
            <a:off x="179512" y="3284984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mardi 22 mai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1"/>
                            </p:stCondLst>
                            <p:childTnLst>
                              <p:par>
                                <p:cTn id="1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16146 0.05621 0.3099 0.01041 0.4967 0.01087 C 0.5592 0.01203 0.62153 0.00948 0.68351 0.01781 C 0.69323 0.02128 0.68021 0.01689 0.69792 0.02059 C 0.71233 0.02359 0.72657 0.02822 0.74115 0.03007 C 0.75243 0.03516 0.76441 0.03632 0.77622 0.0384 C 0.79045 0.04094 0.80452 0.04441 0.81858 0.04811 C 0.82466 0.04973 0.83125 0.04997 0.83698 0.05343 " pathEditMode="relative" ptsTypes="fffffffA">
                                      <p:cBhvr>
                                        <p:cTn id="2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1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5.29262E-6 C -0.00086 -0.00625 -0.00156 -0.01435 -0.00521 -0.01921 C -0.01336 -0.03008 -0.04166 -0.02684 -0.05052 -0.02753 C -0.05225 -0.03447 -0.05399 -0.04118 -0.05573 -0.04812 C -0.05607 -0.04951 -0.05573 -0.05182 -0.05677 -0.05229 C -0.06007 -0.05344 -0.06354 -0.05622 -0.06701 -0.05622 " pathEditMode="relative" ptsTypes="fffffA">
                                      <p:cBhvr>
                                        <p:cTn id="2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66 0.02429 C -0.04479 0.03054 -0.04826 0.03632 -0.05191 0.0421 C -0.05607 0.04881 -0.0592 0.05714 -0.06337 0.06408 C -0.071 0.07657 -0.08507 0.08652 -0.09635 0.09022 C -0.10208 0.09415 -0.10764 0.09762 -0.11389 0.0997 C -0.11788 0.10248 -0.12118 0.10317 -0.12517 0.10525 C -0.13038 0.1078 -0.13541 0.11242 -0.14062 0.11497 C -0.14409 0.11659 -0.15399 0.11728 -0.15607 0.11751 C -0.17778 0.11705 -0.1993 0.11705 -0.221 0.11636 C -0.23003 0.11612 -0.23889 0.1108 -0.24791 0.10942 C -0.25642 0.10063 -0.27639 0.09854 -0.28802 0.09554 C -0.30382 0.09808 -0.31753 0.11196 -0.33333 0.11219 C -0.37604 0.11312 -0.41857 0.11312 -0.46128 0.11358 C -0.48159 0.11427 -0.49323 0.11427 -0.51076 0.11751 C -0.51701 0.12029 -0.52378 0.12029 -0.53038 0.12168 C -0.55225 0.1263 -0.5717 0.13023 -0.59427 0.13139 C -0.60034 0.13347 -0.60659 0.13556 -0.61284 0.13694 C -0.61701 0.13787 -0.621 0.13879 -0.62517 0.13972 C -0.62691 0.14018 -0.63038 0.14088 -0.63038 0.14111 C -0.63715 0.14712 -0.64548 0.15314 -0.65295 0.15753 C -0.65955 0.16123 -0.66718 0.16262 -0.67361 0.16701 C -0.68489 0.17465 -0.69184 0.18737 -0.70139 0.19732 C -0.70173 0.19871 -0.70173 0.20056 -0.70243 0.20148 C -0.70312 0.20241 -0.70468 0.20218 -0.70555 0.20287 C -0.7085 0.20541 -0.71389 0.21351 -0.71389 0.21791 " pathEditMode="relative" rAng="0" ptsTypes="ffffffffffffffffffffffffA">
                                      <p:cBhvr>
                                        <p:cTn id="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6" y="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41" grpId="0"/>
      <p:bldP spid="30" grpId="0" animBg="1"/>
      <p:bldP spid="32" grpId="0" animBg="1"/>
      <p:bldP spid="32" grpId="1" animBg="1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755577" y="1340775"/>
          <a:ext cx="7560838" cy="5256575"/>
        </p:xfrm>
        <a:graphic>
          <a:graphicData uri="http://schemas.openxmlformats.org/drawingml/2006/table">
            <a:tbl>
              <a:tblPr/>
              <a:tblGrid>
                <a:gridCol w="402478"/>
                <a:gridCol w="204832"/>
                <a:gridCol w="301858"/>
                <a:gridCol w="1193059"/>
                <a:gridCol w="776208"/>
                <a:gridCol w="334201"/>
                <a:gridCol w="463568"/>
                <a:gridCol w="1236183"/>
                <a:gridCol w="416852"/>
                <a:gridCol w="1121190"/>
                <a:gridCol w="1110409"/>
              </a:tblGrid>
              <a:tr h="404353">
                <a:tc>
                  <a:txBody>
                    <a:bodyPr/>
                    <a:lstStyle/>
                    <a:p>
                      <a:pPr algn="ctr" fontAlgn="ctr"/>
                      <a:endParaRPr lang="fr-F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J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2611"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2611"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FF00"/>
                          </a:solidFill>
                          <a:latin typeface="Calibri"/>
                        </a:rPr>
                        <a:t>REMERSCHEN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FFFF00"/>
                          </a:solidFill>
                          <a:latin typeface="Calibri"/>
                        </a:rPr>
                        <a:t>BRACIEUX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2611"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mardi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2611"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611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Horaires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Réception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Visite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242611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relais 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équipe 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2611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départ BUS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Mission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???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éq 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2611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relais 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équipe 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Dalheim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2611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2611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relais 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équipe 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Luxembourg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2611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5224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relais 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Tous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Luxembourg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plateau du Kirchberg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611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arrivée Parlement Européen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6D0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Parlement Européen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42611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départ vélos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2611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arrivée Auberge de Jeunesse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2611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déjeuner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2611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départ BUS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2611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pause BUS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2611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arrivée collège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BRACIEUX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9" name="Image 8" descr="C:\Users\Jean-Yves\Documents\EPS 2016\EUROVELO\EUROVELOCIT\COM\001.jpg"/>
          <p:cNvPicPr>
            <a:picLocks noChangeAspect="1" noChangeArrowheads="1"/>
          </p:cNvPicPr>
          <p:nvPr/>
        </p:nvPicPr>
        <p:blipFill>
          <a:blip r:embed="rId2" cstate="print"/>
          <a:srcRect l="3702" t="4224" r="41479" b="88490"/>
          <a:stretch>
            <a:fillRect/>
          </a:stretch>
        </p:blipFill>
        <p:spPr bwMode="auto">
          <a:xfrm>
            <a:off x="971550" y="44719875"/>
            <a:ext cx="56959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 descr="C:\Users\Jean-Yves\Documents\EPS 2016\EUROVELO\EUROVELOCIT\COM\001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/>
          <a:srcRect l="3702" t="4224" r="41479" b="88490"/>
          <a:stretch>
            <a:fillRect/>
          </a:stretch>
        </p:blipFill>
        <p:spPr bwMode="auto">
          <a:xfrm>
            <a:off x="942975" y="190500"/>
            <a:ext cx="56959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RÃ©sultat de recherche d'images pour &quot;photo parlement europÃ©en luxembourg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2132856"/>
            <a:ext cx="5184576" cy="3458113"/>
          </a:xfrm>
          <a:prstGeom prst="rect">
            <a:avLst/>
          </a:prstGeom>
          <a:noFill/>
        </p:spPr>
      </p:pic>
      <p:sp>
        <p:nvSpPr>
          <p:cNvPr id="6" name="Légende encadrée 1 5"/>
          <p:cNvSpPr/>
          <p:nvPr/>
        </p:nvSpPr>
        <p:spPr>
          <a:xfrm>
            <a:off x="3131840" y="1556792"/>
            <a:ext cx="4752528" cy="2376264"/>
          </a:xfrm>
          <a:prstGeom prst="borderCallout1">
            <a:avLst>
              <a:gd name="adj1" fmla="val 18750"/>
              <a:gd name="adj2" fmla="val -8333"/>
              <a:gd name="adj3" fmla="val 41921"/>
              <a:gd name="adj4" fmla="val -52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Relais vélo final</a:t>
            </a:r>
          </a:p>
          <a:p>
            <a:pPr algn="ctr"/>
            <a:r>
              <a:rPr lang="fr-FR" dirty="0" smtClean="0"/>
              <a:t>Jeudi 31 mai</a:t>
            </a:r>
          </a:p>
          <a:p>
            <a:pPr algn="ctr"/>
            <a:r>
              <a:rPr lang="fr-FR" dirty="0" smtClean="0"/>
              <a:t>Départ du stade de rugby BRACIEUX -18h</a:t>
            </a:r>
          </a:p>
          <a:p>
            <a:pPr algn="ctr"/>
            <a:r>
              <a:rPr lang="fr-FR" dirty="0" smtClean="0"/>
              <a:t>Pour une arrivée triomphale de l’ensemble du groupe EUROVELOCIT</a:t>
            </a:r>
          </a:p>
          <a:p>
            <a:pPr algn="ctr"/>
            <a:r>
              <a:rPr lang="fr-FR" dirty="0" smtClean="0"/>
              <a:t>Réception au gymnase</a:t>
            </a:r>
            <a:endParaRPr lang="fr-FR" dirty="0"/>
          </a:p>
        </p:txBody>
      </p:sp>
      <p:sp>
        <p:nvSpPr>
          <p:cNvPr id="4100" name="AutoShape 4" descr="RÃ©sultat de recherche d'images pour &quot;panneau attention danger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02" name="AutoShape 6" descr="RÃ©sultat de recherche d'images pour &quot;panneau attention danger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Image 10" descr="téléchargemen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9872" y="1700808"/>
            <a:ext cx="714946" cy="630212"/>
          </a:xfrm>
          <a:prstGeom prst="rect">
            <a:avLst/>
          </a:prstGeom>
        </p:spPr>
      </p:pic>
      <p:pic>
        <p:nvPicPr>
          <p:cNvPr id="3074" name="Picture 2" descr="Viviane REDI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2996952"/>
            <a:ext cx="1619250" cy="2047876"/>
          </a:xfrm>
          <a:prstGeom prst="rect">
            <a:avLst/>
          </a:prstGeom>
          <a:noFill/>
        </p:spPr>
      </p:pic>
      <p:sp>
        <p:nvSpPr>
          <p:cNvPr id="12" name="Sourire 11"/>
          <p:cNvSpPr/>
          <p:nvPr/>
        </p:nvSpPr>
        <p:spPr>
          <a:xfrm>
            <a:off x="8711952" y="6447656"/>
            <a:ext cx="432048" cy="41034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Sourire 12"/>
          <p:cNvSpPr/>
          <p:nvPr/>
        </p:nvSpPr>
        <p:spPr>
          <a:xfrm>
            <a:off x="8711952" y="6447656"/>
            <a:ext cx="432048" cy="41034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Sourire 13"/>
          <p:cNvSpPr/>
          <p:nvPr/>
        </p:nvSpPr>
        <p:spPr>
          <a:xfrm>
            <a:off x="8711952" y="6447656"/>
            <a:ext cx="432048" cy="41034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700808"/>
            <a:ext cx="2339752" cy="1584176"/>
          </a:xfrm>
        </p:spPr>
        <p:txBody>
          <a:bodyPr>
            <a:normAutofit/>
          </a:bodyPr>
          <a:lstStyle/>
          <a:p>
            <a:pPr algn="ctr"/>
            <a:r>
              <a:rPr lang="fr-FR" sz="2000" dirty="0" smtClean="0">
                <a:solidFill>
                  <a:srgbClr val="FFFF00"/>
                </a:solidFill>
              </a:rPr>
              <a:t>Organiser un Relais Vélo sur le parcours des institutions européennes :</a:t>
            </a:r>
            <a:endParaRPr lang="fr-FR" sz="2000" dirty="0">
              <a:solidFill>
                <a:srgbClr val="FFFF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971600" y="0"/>
            <a:ext cx="81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Le projet qui fait pédaler la citoyenneté européenne</a:t>
            </a:r>
            <a:endParaRPr lang="fr-FR" sz="2800" dirty="0"/>
          </a:p>
        </p:txBody>
      </p:sp>
      <p:sp>
        <p:nvSpPr>
          <p:cNvPr id="15" name="ZoneTexte 14"/>
          <p:cNvSpPr txBox="1"/>
          <p:nvPr/>
        </p:nvSpPr>
        <p:spPr>
          <a:xfrm>
            <a:off x="2411760" y="170080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Groupe 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23528" y="3717032"/>
            <a:ext cx="20446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Bracieux Paris Bapaume</a:t>
            </a:r>
            <a:endParaRPr lang="fr-FR" sz="1400" dirty="0">
              <a:solidFill>
                <a:schemeClr val="bg1"/>
              </a:solidFill>
            </a:endParaRPr>
          </a:p>
        </p:txBody>
      </p:sp>
      <p:pic>
        <p:nvPicPr>
          <p:cNvPr id="54" name="Image 53" descr="C:\Users\Jean-Yves\Documents\EPS 2016\EUROVELO\EUROVELOCIT\COM\001.jpg">
            <a:hlinkClick r:id="rId3" action="ppaction://hlinksldjump"/>
          </p:cNvPr>
          <p:cNvPicPr/>
          <p:nvPr/>
        </p:nvPicPr>
        <p:blipFill>
          <a:blip r:embed="rId4" cstate="print"/>
          <a:srcRect l="4224" t="41479" r="88490" b="3702"/>
          <a:stretch>
            <a:fillRect/>
          </a:stretch>
        </p:blipFill>
        <p:spPr bwMode="auto">
          <a:xfrm rot="5400000">
            <a:off x="4071459" y="-3357104"/>
            <a:ext cx="1001081" cy="914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Image 56" descr="transport_7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0" y="1000108"/>
            <a:ext cx="972094" cy="720080"/>
          </a:xfrm>
          <a:prstGeom prst="rect">
            <a:avLst/>
          </a:prstGeom>
        </p:spPr>
      </p:pic>
      <p:pic>
        <p:nvPicPr>
          <p:cNvPr id="58" name="Image 57" descr="transport_7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43900" y="928670"/>
            <a:ext cx="771525" cy="800100"/>
          </a:xfrm>
          <a:prstGeom prst="rect">
            <a:avLst/>
          </a:prstGeom>
        </p:spPr>
      </p:pic>
      <p:sp>
        <p:nvSpPr>
          <p:cNvPr id="59" name="ZoneTexte 58"/>
          <p:cNvSpPr txBox="1"/>
          <p:nvPr/>
        </p:nvSpPr>
        <p:spPr>
          <a:xfrm>
            <a:off x="971600" y="764704"/>
            <a:ext cx="1547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Le parcours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251520" y="3356992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mercredi 16 mai</a:t>
            </a:r>
          </a:p>
        </p:txBody>
      </p:sp>
      <p:pic>
        <p:nvPicPr>
          <p:cNvPr id="32" name="Picture 1"/>
          <p:cNvPicPr>
            <a:picLocks noChangeAspect="1" noChangeArrowheads="1"/>
          </p:cNvPicPr>
          <p:nvPr/>
        </p:nvPicPr>
        <p:blipFill>
          <a:blip r:embed="rId6" cstate="print"/>
          <a:srcRect l="2344" t="13889" r="24062" b="8611"/>
          <a:stretch>
            <a:fillRect/>
          </a:stretch>
        </p:blipFill>
        <p:spPr bwMode="auto">
          <a:xfrm>
            <a:off x="2339752" y="2060848"/>
            <a:ext cx="6564342" cy="3888432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" name="Picture 2" descr="Résultat de recherche d'images pour &quot;image clipart gratuite bus&quot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8724844">
            <a:off x="-655231" y="7866266"/>
            <a:ext cx="646684" cy="310409"/>
          </a:xfrm>
          <a:prstGeom prst="rect">
            <a:avLst/>
          </a:prstGeom>
          <a:noFill/>
        </p:spPr>
      </p:pic>
      <p:sp>
        <p:nvSpPr>
          <p:cNvPr id="35" name="Étoile à 7 branches 34">
            <a:hlinkClick r:id="rId8" action="ppaction://hlinksldjump"/>
          </p:cNvPr>
          <p:cNvSpPr/>
          <p:nvPr/>
        </p:nvSpPr>
        <p:spPr>
          <a:xfrm>
            <a:off x="0" y="3717032"/>
            <a:ext cx="285752" cy="271458"/>
          </a:xfrm>
          <a:prstGeom prst="star7">
            <a:avLst/>
          </a:prstGeom>
          <a:solidFill>
            <a:srgbClr val="FFFF00"/>
          </a:solidFill>
          <a:ln>
            <a:solidFill>
              <a:srgbClr val="0066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bg1"/>
                </a:solidFill>
              </a:rPr>
              <a:t>1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42" name="Étoile à 7 branches 41">
            <a:hlinkClick r:id="rId8" action="ppaction://hlinksldjump"/>
          </p:cNvPr>
          <p:cNvSpPr/>
          <p:nvPr/>
        </p:nvSpPr>
        <p:spPr>
          <a:xfrm>
            <a:off x="0" y="3717032"/>
            <a:ext cx="285752" cy="271458"/>
          </a:xfrm>
          <a:prstGeom prst="star7">
            <a:avLst/>
          </a:prstGeom>
          <a:solidFill>
            <a:srgbClr val="FFFF00"/>
          </a:solidFill>
          <a:ln>
            <a:solidFill>
              <a:srgbClr val="0066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bg1"/>
                </a:solidFill>
              </a:rPr>
              <a:t>1</a:t>
            </a:r>
            <a:endParaRPr lang="fr-FR" sz="1600" dirty="0">
              <a:solidFill>
                <a:schemeClr val="bg1"/>
              </a:solidFill>
            </a:endParaRPr>
          </a:p>
        </p:txBody>
      </p:sp>
      <p:pic>
        <p:nvPicPr>
          <p:cNvPr id="43" name="Picture 6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 l="44061" t="43147" r="47710" b="39352"/>
          <a:stretch>
            <a:fillRect/>
          </a:stretch>
        </p:blipFill>
        <p:spPr bwMode="auto">
          <a:xfrm>
            <a:off x="8388424" y="6121908"/>
            <a:ext cx="504056" cy="604200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68 0.06871 C 0.01006 0.06339 0.01371 0.05853 0.01684 0.05529 C 0.01979 0.04928 0.02378 0.04835 0.0276 0.04349 C 0.03628 0.03308 0.04566 0.02406 0.05434 0.01319 C 0.0585 0.00787 0.06197 0.00139 0.06579 -0.00393 C 0.07482 -0.01573 0.0684 -0.00393 0.07378 -0.01341 C 0.07829 -0.02035 0.08107 -0.02891 0.08559 -0.03562 C 0.0875 -0.04256 0.09149 -0.04857 0.09444 -0.05436 C 0.10329 -0.07009 0.11441 -0.0842 0.12482 -0.09761 C 0.12864 -0.10224 0.13211 -0.10872 0.13645 -0.1108 C 0.14027 -0.11612 0.14461 -0.11913 0.14739 -0.12537 C 0.14861 -0.13139 0.15052 -0.13393 0.15364 -0.13856 C 0.15503 -0.14365 0.15625 -0.14596 0.15902 -0.1492 C 0.16006 -0.15313 0.16093 -0.15706 0.1618 -0.16123 C 0.16319 -0.18135 0.16649 -0.19847 0.17256 -0.21651 C 0.17343 -0.2253 0.17534 -0.23247 0.17777 -0.24034 C 0.18107 -0.26139 0.19062 -0.27712 0.19861 -0.29424 C 0.20017 -0.30233 0.2026 -0.31112 0.20572 -0.31806 C 0.2092 -0.33518 0.2052 -0.31968 0.2092 -0.33009 C 0.21163 -0.3368 0.21197 -0.34351 0.21458 -0.34975 C 0.21579 -0.3553 0.2177 -0.36201 0.22013 -0.36687 C 0.221 -0.37312 0.22152 -0.37797 0.22534 -0.38168 C 0.22673 -0.38676 0.2276 -0.38908 0.23072 -0.39208 C 0.23263 -0.40087 0.22986 -0.39208 0.23437 -0.3974 C 0.23524 -0.39833 0.23541 -0.40018 0.23611 -0.40134 C 0.23663 -0.40226 0.23802 -0.40203 0.23871 -0.40273 C 0.24045 -0.40411 0.24427 -0.40781 0.24427 -0.40758 C 0.24652 -0.41267 0.24826 -0.41267 0.25225 -0.41452 C 0.25677 -0.41915 0.26093 -0.42516 0.26545 -0.43048 C 0.26736 -0.43233 0.27118 -0.43557 0.27118 -0.43534 C 0.27222 -0.43835 0.27326 -0.44089 0.27447 -0.44367 C 0.27517 -0.44483 0.27638 -0.4476 0.27638 -0.44737 C 0.27725 -0.452 0.27829 -0.45547 0.2802 -0.4594 C 0.28159 -0.46726 0.28246 -0.47513 0.28368 -0.48323 C 0.28385 -0.48577 0.28437 -0.49086 0.28437 -0.49063 " pathEditMode="relative" rAng="0" ptsTypes="ffffffffffffffffffffffffffffffffffA">
                                      <p:cBhvr>
                                        <p:cTn id="14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" y="-2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36271E-6 C 0.01719 0.00694 0.03716 0.01111 0.05539 0.01319 C 0.06841 0.01597 0.08126 0.01851 0.0941 0.02036 C 0.10174 0.02337 0.09271 0.02013 0.10782 0.02291 C 0.11997 0.02499 0.1323 0.02799 0.14462 0.02984 C 0.16511 0.03331 0.18403 0.0428 0.20469 0.04557 C 0.21511 0.04835 0.22657 0.04974 0.23716 0.05136 C 0.23837 0.05182 0.24028 0.05136 0.24028 0.05251 C 0.24028 0.0539 0.23716 0.0539 0.23716 0.0539 " pathEditMode="relative" rAng="0" ptsTypes="ffffffffA">
                                      <p:cBhvr>
                                        <p:cTn id="1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" y="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1" grpId="0"/>
      <p:bldP spid="35" grpId="0" animBg="1"/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:\Users\Jean-Yves\Documents\EPS 2016\EUROVELO\EUROVELOCIT\COM\00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3702" t="4224" r="41479" b="88490"/>
          <a:stretch>
            <a:fillRect/>
          </a:stretch>
        </p:blipFill>
        <p:spPr bwMode="auto">
          <a:xfrm>
            <a:off x="942975" y="190500"/>
            <a:ext cx="56959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égende encadrée 1 4"/>
          <p:cNvSpPr/>
          <p:nvPr/>
        </p:nvSpPr>
        <p:spPr>
          <a:xfrm>
            <a:off x="5652120" y="4005064"/>
            <a:ext cx="3275856" cy="432048"/>
          </a:xfrm>
          <a:prstGeom prst="borderCallout1">
            <a:avLst>
              <a:gd name="adj1" fmla="val 18750"/>
              <a:gd name="adj2" fmla="val -8333"/>
              <a:gd name="adj3" fmla="val 95551"/>
              <a:gd name="adj4" fmla="val -101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i="1" dirty="0" smtClean="0"/>
              <a:t>1 pique nique</a:t>
            </a:r>
            <a:endParaRPr lang="fr-FR" sz="1400" dirty="0"/>
          </a:p>
        </p:txBody>
      </p:sp>
      <p:sp>
        <p:nvSpPr>
          <p:cNvPr id="6" name="Légende encadrée 1 5"/>
          <p:cNvSpPr/>
          <p:nvPr/>
        </p:nvSpPr>
        <p:spPr>
          <a:xfrm>
            <a:off x="6948264" y="6021288"/>
            <a:ext cx="1979712" cy="432048"/>
          </a:xfrm>
          <a:prstGeom prst="borderCallout1">
            <a:avLst>
              <a:gd name="adj1" fmla="val 18750"/>
              <a:gd name="adj2" fmla="val -8333"/>
              <a:gd name="adj3" fmla="val 95827"/>
              <a:gd name="adj4" fmla="val -2545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i="1" dirty="0" smtClean="0"/>
              <a:t>1 duvet</a:t>
            </a:r>
            <a:endParaRPr lang="fr-FR" sz="1400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611560" y="908720"/>
          <a:ext cx="7704855" cy="5526586"/>
        </p:xfrm>
        <a:graphic>
          <a:graphicData uri="http://schemas.openxmlformats.org/drawingml/2006/table">
            <a:tbl>
              <a:tblPr/>
              <a:tblGrid>
                <a:gridCol w="410144"/>
                <a:gridCol w="208734"/>
                <a:gridCol w="307609"/>
                <a:gridCol w="1215785"/>
                <a:gridCol w="790993"/>
                <a:gridCol w="340566"/>
                <a:gridCol w="472399"/>
                <a:gridCol w="1259729"/>
                <a:gridCol w="424792"/>
                <a:gridCol w="1142544"/>
                <a:gridCol w="1131560"/>
              </a:tblGrid>
              <a:tr h="39736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419"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855"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FF00"/>
                          </a:solidFill>
                          <a:latin typeface="Calibri"/>
                        </a:rPr>
                        <a:t>BRACIEUX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FFFF00"/>
                          </a:solidFill>
                          <a:latin typeface="Calibri"/>
                        </a:rPr>
                        <a:t>BAPAUME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855"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mercredi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419"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41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Horaires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Réception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Visite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238419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arrivée profs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8419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arrivée élèves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419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mise en place des groupes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419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début manifestation de départ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BRACIEUX collège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419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lacher de pigeons, hymne, départ vélo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les 2 groupes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 et B à vélo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911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arrivée stade de </a:t>
                      </a:r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rugby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BRACIEUX stade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064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départ BUS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5964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arrêt repas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aire A10 Orléans Gidy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064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départ BUS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064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arrivée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PARIS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Bureau du Parlement Européen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27064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arrivée à pied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Assemblée Nationale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27064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départ BUS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???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journalistes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7064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arrivée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BAPAUME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Lycée Philippe Auguste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27064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repas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minibus + camion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38419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arrivée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Institut St Eloi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419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diner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bus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8" name="Image 7" descr="C:\Users\Jean-Yves\Documents\EPS 2016\EUROVELO\EUROVELOCIT\COM\00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3702" t="4224" r="41479" b="88490"/>
          <a:stretch>
            <a:fillRect/>
          </a:stretch>
        </p:blipFill>
        <p:spPr bwMode="auto">
          <a:xfrm>
            <a:off x="942975" y="190500"/>
            <a:ext cx="56959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égende encadrée 1 8"/>
          <p:cNvSpPr/>
          <p:nvPr/>
        </p:nvSpPr>
        <p:spPr>
          <a:xfrm>
            <a:off x="5580112" y="692696"/>
            <a:ext cx="3456384" cy="1368152"/>
          </a:xfrm>
          <a:prstGeom prst="borderCallout1">
            <a:avLst>
              <a:gd name="adj1" fmla="val 18750"/>
              <a:gd name="adj2" fmla="val -8333"/>
              <a:gd name="adj3" fmla="val 171607"/>
              <a:gd name="adj4" fmla="val -84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i="1" dirty="0" smtClean="0"/>
              <a:t>Enregistrement :</a:t>
            </a:r>
          </a:p>
          <a:p>
            <a:pPr algn="ctr"/>
            <a:r>
              <a:rPr lang="fr-FR" sz="1400" dirty="0" smtClean="0"/>
              <a:t>1 sac à roulette ou valise</a:t>
            </a:r>
          </a:p>
          <a:p>
            <a:pPr algn="ctr"/>
            <a:r>
              <a:rPr lang="fr-FR" sz="1400" dirty="0" smtClean="0"/>
              <a:t>1 vélo</a:t>
            </a:r>
          </a:p>
          <a:p>
            <a:pPr algn="ctr"/>
            <a:r>
              <a:rPr lang="fr-FR" sz="1400" dirty="0" smtClean="0"/>
              <a:t>1 sac à dos pour se changer (tenue cycliste)</a:t>
            </a:r>
            <a:endParaRPr lang="fr-FR" sz="1400" dirty="0"/>
          </a:p>
        </p:txBody>
      </p:sp>
      <p:pic>
        <p:nvPicPr>
          <p:cNvPr id="21506" name="Picture 2" descr="Bureau en France du Parlement europÃ©en"/>
          <p:cNvPicPr>
            <a:picLocks noChangeAspect="1" noChangeArrowheads="1"/>
          </p:cNvPicPr>
          <p:nvPr/>
        </p:nvPicPr>
        <p:blipFill>
          <a:blip r:embed="rId4" cstate="print"/>
          <a:srcRect l="13894" r="42790"/>
          <a:stretch>
            <a:fillRect/>
          </a:stretch>
        </p:blipFill>
        <p:spPr bwMode="auto">
          <a:xfrm>
            <a:off x="3125286" y="2564904"/>
            <a:ext cx="5803706" cy="2896970"/>
          </a:xfrm>
          <a:prstGeom prst="rect">
            <a:avLst/>
          </a:prstGeom>
          <a:noFill/>
        </p:spPr>
      </p:pic>
      <p:pic>
        <p:nvPicPr>
          <p:cNvPr id="21508" name="Picture 4" descr="http://www2.assemblee-nationale.fr/static/tribun/15/photos/7198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2901901"/>
            <a:ext cx="2346852" cy="3003971"/>
          </a:xfrm>
          <a:prstGeom prst="rect">
            <a:avLst/>
          </a:prstGeom>
          <a:noFill/>
        </p:spPr>
      </p:pic>
      <p:sp>
        <p:nvSpPr>
          <p:cNvPr id="10" name="Sourire 9"/>
          <p:cNvSpPr/>
          <p:nvPr/>
        </p:nvSpPr>
        <p:spPr>
          <a:xfrm>
            <a:off x="8711952" y="6447656"/>
            <a:ext cx="432048" cy="41034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Sourire 10"/>
          <p:cNvSpPr/>
          <p:nvPr/>
        </p:nvSpPr>
        <p:spPr>
          <a:xfrm>
            <a:off x="8711952" y="6447656"/>
            <a:ext cx="432048" cy="41034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Sourire 11"/>
          <p:cNvSpPr/>
          <p:nvPr/>
        </p:nvSpPr>
        <p:spPr>
          <a:xfrm>
            <a:off x="8711952" y="6447656"/>
            <a:ext cx="432048" cy="41034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Sourire 12"/>
          <p:cNvSpPr/>
          <p:nvPr/>
        </p:nvSpPr>
        <p:spPr>
          <a:xfrm>
            <a:off x="8711952" y="6447656"/>
            <a:ext cx="432048" cy="41034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700808"/>
            <a:ext cx="2339752" cy="1584176"/>
          </a:xfrm>
        </p:spPr>
        <p:txBody>
          <a:bodyPr>
            <a:normAutofit/>
          </a:bodyPr>
          <a:lstStyle/>
          <a:p>
            <a:pPr algn="ctr"/>
            <a:r>
              <a:rPr lang="fr-FR" sz="2000" dirty="0" smtClean="0">
                <a:solidFill>
                  <a:srgbClr val="FFFF00"/>
                </a:solidFill>
              </a:rPr>
              <a:t>Organiser un Relais Vélo sur le parcours des institutions européennes :</a:t>
            </a:r>
            <a:endParaRPr lang="fr-FR" sz="2000" dirty="0">
              <a:solidFill>
                <a:srgbClr val="FFFF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971600" y="0"/>
            <a:ext cx="81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Le projet qui fait pédaler la citoyenneté européenne</a:t>
            </a:r>
            <a:endParaRPr lang="fr-FR" sz="2800" dirty="0"/>
          </a:p>
        </p:txBody>
      </p:sp>
      <p:sp>
        <p:nvSpPr>
          <p:cNvPr id="15" name="ZoneTexte 14"/>
          <p:cNvSpPr txBox="1"/>
          <p:nvPr/>
        </p:nvSpPr>
        <p:spPr>
          <a:xfrm>
            <a:off x="2411760" y="170080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Groupe 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23528" y="3717032"/>
            <a:ext cx="151836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>
                <a:solidFill>
                  <a:schemeClr val="bg1"/>
                </a:solidFill>
              </a:rPr>
              <a:t>Bracieux Paris Bapaume</a:t>
            </a:r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19" name="Étoile à 7 branches 18">
            <a:hlinkClick r:id="rId3" action="ppaction://hlinksldjump"/>
          </p:cNvPr>
          <p:cNvSpPr/>
          <p:nvPr/>
        </p:nvSpPr>
        <p:spPr>
          <a:xfrm>
            <a:off x="0" y="3717032"/>
            <a:ext cx="285752" cy="271458"/>
          </a:xfrm>
          <a:prstGeom prst="star7">
            <a:avLst/>
          </a:prstGeom>
          <a:solidFill>
            <a:srgbClr val="FFFF00"/>
          </a:solidFill>
          <a:ln>
            <a:solidFill>
              <a:srgbClr val="0066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bg1"/>
                </a:solidFill>
              </a:rPr>
              <a:t>1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22" name="Étoile à 7 branches 21"/>
          <p:cNvSpPr/>
          <p:nvPr/>
        </p:nvSpPr>
        <p:spPr>
          <a:xfrm>
            <a:off x="0" y="3933056"/>
            <a:ext cx="285752" cy="271458"/>
          </a:xfrm>
          <a:prstGeom prst="star7">
            <a:avLst/>
          </a:prstGeom>
          <a:solidFill>
            <a:srgbClr val="FFFF00"/>
          </a:solidFill>
          <a:ln>
            <a:solidFill>
              <a:srgbClr val="0066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bg1"/>
                </a:solidFill>
              </a:rPr>
              <a:t>2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23528" y="3933056"/>
            <a:ext cx="123783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>
                <a:solidFill>
                  <a:schemeClr val="bg1"/>
                </a:solidFill>
              </a:rPr>
              <a:t>Bapaume Bruxelles</a:t>
            </a:r>
            <a:endParaRPr lang="fr-FR" sz="1000" dirty="0">
              <a:solidFill>
                <a:schemeClr val="bg1"/>
              </a:solidFill>
            </a:endParaRPr>
          </a:p>
        </p:txBody>
      </p:sp>
      <p:pic>
        <p:nvPicPr>
          <p:cNvPr id="54" name="Image 53" descr="C:\Users\Jean-Yves\Documents\EPS 2016\EUROVELO\EUROVELOCIT\COM\001.jpg">
            <a:hlinkClick r:id="rId4" action="ppaction://hlinksldjump"/>
          </p:cNvPr>
          <p:cNvPicPr/>
          <p:nvPr/>
        </p:nvPicPr>
        <p:blipFill>
          <a:blip r:embed="rId5" cstate="print"/>
          <a:srcRect l="4224" t="41479" r="88490" b="3702"/>
          <a:stretch>
            <a:fillRect/>
          </a:stretch>
        </p:blipFill>
        <p:spPr bwMode="auto">
          <a:xfrm rot="5400000">
            <a:off x="4071459" y="-3357104"/>
            <a:ext cx="1001081" cy="914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Image 56" descr="transport_78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0" y="1000108"/>
            <a:ext cx="972094" cy="720080"/>
          </a:xfrm>
          <a:prstGeom prst="rect">
            <a:avLst/>
          </a:prstGeom>
        </p:spPr>
      </p:pic>
      <p:pic>
        <p:nvPicPr>
          <p:cNvPr id="58" name="Image 57" descr="transport_78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43900" y="928670"/>
            <a:ext cx="771525" cy="800100"/>
          </a:xfrm>
          <a:prstGeom prst="rect">
            <a:avLst/>
          </a:prstGeom>
        </p:spPr>
      </p:pic>
      <p:sp>
        <p:nvSpPr>
          <p:cNvPr id="59" name="ZoneTexte 58"/>
          <p:cNvSpPr txBox="1"/>
          <p:nvPr/>
        </p:nvSpPr>
        <p:spPr>
          <a:xfrm>
            <a:off x="971600" y="764704"/>
            <a:ext cx="1547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Le parcours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60" name="Picture 6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 l="44061" t="43147" r="47710" b="39352"/>
          <a:stretch>
            <a:fillRect/>
          </a:stretch>
        </p:blipFill>
        <p:spPr bwMode="auto">
          <a:xfrm>
            <a:off x="8388424" y="6121908"/>
            <a:ext cx="504056" cy="604200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  <p:sp>
        <p:nvSpPr>
          <p:cNvPr id="53" name="Étoile à 7 branches 52">
            <a:hlinkClick r:id="rId3" action="ppaction://hlinksldjump"/>
          </p:cNvPr>
          <p:cNvSpPr/>
          <p:nvPr/>
        </p:nvSpPr>
        <p:spPr>
          <a:xfrm>
            <a:off x="0" y="3717032"/>
            <a:ext cx="285752" cy="271458"/>
          </a:xfrm>
          <a:prstGeom prst="star7">
            <a:avLst/>
          </a:prstGeom>
          <a:solidFill>
            <a:srgbClr val="FFFF00"/>
          </a:solidFill>
          <a:ln>
            <a:solidFill>
              <a:srgbClr val="0066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bg1"/>
                </a:solidFill>
              </a:rPr>
              <a:t>1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251520" y="3356992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jeudi 17 mai</a:t>
            </a:r>
          </a:p>
        </p:txBody>
      </p:sp>
      <p:pic>
        <p:nvPicPr>
          <p:cNvPr id="32" name="Picture 1"/>
          <p:cNvPicPr>
            <a:picLocks noChangeAspect="1" noChangeArrowheads="1"/>
          </p:cNvPicPr>
          <p:nvPr/>
        </p:nvPicPr>
        <p:blipFill>
          <a:blip r:embed="rId9" cstate="print"/>
          <a:srcRect l="2344" t="13889" r="24062" b="8611"/>
          <a:stretch>
            <a:fillRect/>
          </a:stretch>
        </p:blipFill>
        <p:spPr bwMode="auto">
          <a:xfrm>
            <a:off x="2339752" y="2060848"/>
            <a:ext cx="6564342" cy="3888432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" name="Picture 2" descr="Résultat de recherche d'images pour &quot;image clipart gratuite bus&quot;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0499086">
            <a:off x="2084139" y="4891048"/>
            <a:ext cx="646684" cy="310409"/>
          </a:xfrm>
          <a:prstGeom prst="rect">
            <a:avLst/>
          </a:prstGeom>
          <a:noFill/>
        </p:spPr>
      </p:pic>
      <p:sp>
        <p:nvSpPr>
          <p:cNvPr id="34" name="Étoile à 7 branches 33">
            <a:hlinkClick r:id="rId7" action="ppaction://hlinksldjump"/>
          </p:cNvPr>
          <p:cNvSpPr/>
          <p:nvPr/>
        </p:nvSpPr>
        <p:spPr>
          <a:xfrm>
            <a:off x="0" y="3933056"/>
            <a:ext cx="285752" cy="271458"/>
          </a:xfrm>
          <a:prstGeom prst="star7">
            <a:avLst/>
          </a:prstGeom>
          <a:solidFill>
            <a:srgbClr val="FFFF00"/>
          </a:solidFill>
          <a:ln>
            <a:solidFill>
              <a:srgbClr val="0066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bg1"/>
                </a:solidFill>
              </a:rPr>
              <a:t>2</a:t>
            </a:r>
            <a:endParaRPr lang="fr-FR" sz="1600" dirty="0">
              <a:solidFill>
                <a:schemeClr val="bg1"/>
              </a:solidFill>
            </a:endParaRPr>
          </a:p>
        </p:txBody>
      </p:sp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8" cstate="print"/>
          <a:srcRect l="44061" t="43147" r="47710" b="39352"/>
          <a:stretch>
            <a:fillRect/>
          </a:stretch>
        </p:blipFill>
        <p:spPr bwMode="auto">
          <a:xfrm>
            <a:off x="7553326" y="793562"/>
            <a:ext cx="838200" cy="822219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Image 24" descr="C:\Users\Jean-Yves\Documents\EPS 2016\EUROVELO\EUROVELOCIT\COM\001.jpg"/>
          <p:cNvPicPr>
            <a:picLocks noChangeAspect="1" noChangeArrowheads="1"/>
          </p:cNvPicPr>
          <p:nvPr/>
        </p:nvPicPr>
        <p:blipFill>
          <a:blip r:embed="rId11" cstate="print"/>
          <a:srcRect l="3702" t="4224" r="41479" b="88490"/>
          <a:stretch>
            <a:fillRect/>
          </a:stretch>
        </p:blipFill>
        <p:spPr bwMode="auto">
          <a:xfrm>
            <a:off x="323850" y="0"/>
            <a:ext cx="46005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1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68193E-6 C 0.20816 -0.11312 0.41667 -0.22624 0.50018 -0.2715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" y="-13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04326E-6 C 0.00226 -0.00949 0.00296 -0.01712 0.00365 -0.02707 C 0.0033 -0.04441 0.00313 -0.06176 0.00244 -0.07911 C 0.00139 -0.10433 0.00018 -0.11659 0.01997 -0.12306 C 0.02431 -0.12676 0.03056 -0.13278 0.03507 -0.13463 C 0.03889 -0.14226 0.04341 -0.14828 0.04879 -0.15337 C 0.0507 -0.16077 0.05608 -0.16493 0.06025 -0.17002 C 0.06893 -0.18089 0.07223 -0.18783 0.08421 -0.192 C 0.09184 -0.19894 0.10035 -0.19963 0.10921 -0.20218 C 0.11407 -0.20634 0.11303 -0.21004 0.11684 -0.21536 C 0.11928 -0.21906 0.12448 -0.22554 0.12448 -0.22531 C 0.12691 -0.23502 0.1349 -0.24057 0.1408 -0.24566 C 0.15521 -0.25816 0.17032 -0.2607 0.1875 -0.26278 C 0.19428 -0.26579 0.20157 -0.26648 0.20886 -0.26741 C 0.22205 -0.27365 0.23039 -0.27203 0.24271 -0.28291 C 0.24653 -0.28614 0.25105 -0.28961 0.254 -0.29447 C 0.25591 -0.29748 0.25903 -0.30465 0.25903 -0.30442 C 0.25851 -0.3176 0.26042 -0.33148 0.2566 -0.34351 C 0.25487 -0.34906 0.25139 -0.35346 0.24914 -0.35855 C 0.24827 -0.36017 0.24653 -0.36364 0.24653 -0.36317 C 0.24705 -0.37543 0.24341 -0.3914 0.25018 -0.39903 C 0.25122 -0.40019 0.25278 -0.39972 0.254 -0.40065 C 0.25504 -0.40157 0.25573 -0.40273 0.2566 -0.40366 " pathEditMode="relative" rAng="0" ptsTypes="ffffffffffffffffffffffA">
                                      <p:cBhvr>
                                        <p:cTn id="2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2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6" grpId="0"/>
      <p:bldP spid="31" grpId="0"/>
      <p:bldP spid="34" grpId="0" animBg="1"/>
      <p:bldP spid="3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:\Users\Jean-Yves\Documents\EPS 2016\EUROVELO\EUROVELOCIT\COM\00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3702" t="4224" r="41479" b="88490"/>
          <a:stretch>
            <a:fillRect/>
          </a:stretch>
        </p:blipFill>
        <p:spPr bwMode="auto">
          <a:xfrm>
            <a:off x="942975" y="190500"/>
            <a:ext cx="56959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C:\Users\Jean-Yves\Documents\EPS 2016\EUROVELO\EUROVELOCIT\COM\001.jpg"/>
          <p:cNvPicPr>
            <a:picLocks noChangeAspect="1" noChangeArrowheads="1"/>
          </p:cNvPicPr>
          <p:nvPr/>
        </p:nvPicPr>
        <p:blipFill>
          <a:blip r:embed="rId3" cstate="print"/>
          <a:srcRect l="3702" t="4224" r="41479" b="88490"/>
          <a:stretch>
            <a:fillRect/>
          </a:stretch>
        </p:blipFill>
        <p:spPr bwMode="auto">
          <a:xfrm>
            <a:off x="1009650" y="7629525"/>
            <a:ext cx="56959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539552" y="908722"/>
          <a:ext cx="7632848" cy="5692486"/>
        </p:xfrm>
        <a:graphic>
          <a:graphicData uri="http://schemas.openxmlformats.org/drawingml/2006/table">
            <a:tbl>
              <a:tblPr/>
              <a:tblGrid>
                <a:gridCol w="406311"/>
                <a:gridCol w="206783"/>
                <a:gridCol w="304734"/>
                <a:gridCol w="1204423"/>
                <a:gridCol w="783600"/>
                <a:gridCol w="337384"/>
                <a:gridCol w="467983"/>
                <a:gridCol w="1247956"/>
                <a:gridCol w="420823"/>
                <a:gridCol w="1131867"/>
                <a:gridCol w="1120984"/>
              </a:tblGrid>
              <a:tr h="39549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995"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296"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FF00"/>
                          </a:solidFill>
                          <a:latin typeface="Calibri"/>
                        </a:rPr>
                        <a:t>BAPAUME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FFFF00"/>
                          </a:solidFill>
                          <a:latin typeface="Calibri"/>
                        </a:rPr>
                        <a:t>BRUXELLES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296"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jeudi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296"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9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Horaires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Réception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Visite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237296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petit déjeuner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7296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départ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296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3911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arrivée Auberge de Jeunesse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installation rapide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Auberge de Jeunesse J. Brel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07864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Ecole Marguerite YOURCENAR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équipe 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ambassadeurs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 min en minibus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296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Musée de l'histoire européenne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équipe 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ambassadeurs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 min à pied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296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Parlementarium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équipe 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ambassadeurs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 min à pied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296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retour Auberge de Jeunesse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296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déjeuner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296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départ à pied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96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arrivée Parlement Européen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14h30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Parlement Européen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37296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départ à pied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96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arrivée Grand Place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???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journalistes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Hôtel </a:t>
                      </a:r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 Ville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237296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promenade Grand Place Manneken pis passage royal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7296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arrivée Auberge de Jeunesse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Auberge de Jeunesse J. Brel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37296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diner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7" name="Image 6" descr="C:\Users\Jean-Yves\Documents\EPS 2016\EUROVELO\EUROVELOCIT\COM\001.jpg"/>
          <p:cNvPicPr>
            <a:picLocks noChangeAspect="1" noChangeArrowheads="1"/>
          </p:cNvPicPr>
          <p:nvPr/>
        </p:nvPicPr>
        <p:blipFill>
          <a:blip r:embed="rId3" cstate="print"/>
          <a:srcRect l="3702" t="4224" r="41479" b="88490"/>
          <a:stretch>
            <a:fillRect/>
          </a:stretch>
        </p:blipFill>
        <p:spPr bwMode="auto">
          <a:xfrm>
            <a:off x="1009650" y="7629525"/>
            <a:ext cx="56959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égende encadrée 1 7"/>
          <p:cNvSpPr/>
          <p:nvPr/>
        </p:nvSpPr>
        <p:spPr>
          <a:xfrm>
            <a:off x="6156176" y="764704"/>
            <a:ext cx="2232248" cy="1296144"/>
          </a:xfrm>
          <a:prstGeom prst="borderCallout1">
            <a:avLst>
              <a:gd name="adj1" fmla="val 18750"/>
              <a:gd name="adj2" fmla="val -8333"/>
              <a:gd name="adj3" fmla="val 87302"/>
              <a:gd name="adj4" fmla="val -441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Prêt vélo casque</a:t>
            </a:r>
            <a:endParaRPr lang="fr-FR" dirty="0"/>
          </a:p>
        </p:txBody>
      </p:sp>
      <p:sp>
        <p:nvSpPr>
          <p:cNvPr id="9" name="Légende encadrée 1 8"/>
          <p:cNvSpPr/>
          <p:nvPr/>
        </p:nvSpPr>
        <p:spPr>
          <a:xfrm>
            <a:off x="7847856" y="2564904"/>
            <a:ext cx="1296144" cy="1440160"/>
          </a:xfrm>
          <a:prstGeom prst="borderCallout1">
            <a:avLst>
              <a:gd name="adj1" fmla="val 18750"/>
              <a:gd name="adj2" fmla="val -8333"/>
              <a:gd name="adj3" fmla="val -1622"/>
              <a:gd name="adj4" fmla="val -1145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Fiche contrôle</a:t>
            </a:r>
            <a:endParaRPr lang="fr-FR" dirty="0"/>
          </a:p>
        </p:txBody>
      </p:sp>
      <p:pic>
        <p:nvPicPr>
          <p:cNvPr id="19458" name="Picture 2" descr="RÃ©sultat de recherche d'images pour &quot;parlement europÃ©en bruxelles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71284" y="1484784"/>
            <a:ext cx="6225574" cy="4153624"/>
          </a:xfrm>
          <a:prstGeom prst="rect">
            <a:avLst/>
          </a:prstGeom>
          <a:noFill/>
        </p:spPr>
      </p:pic>
      <p:pic>
        <p:nvPicPr>
          <p:cNvPr id="18434" name="Picture 2" descr="phot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3700902"/>
            <a:ext cx="2342753" cy="2961242"/>
          </a:xfrm>
          <a:prstGeom prst="rect">
            <a:avLst/>
          </a:prstGeom>
          <a:noFill/>
        </p:spPr>
      </p:pic>
      <p:pic>
        <p:nvPicPr>
          <p:cNvPr id="18436" name="Picture 4" descr="RÃ©sultat de recherche d'images pour &quot;hotel de ville bruxelles&quot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720" y="1412776"/>
            <a:ext cx="6583963" cy="4385023"/>
          </a:xfrm>
          <a:prstGeom prst="rect">
            <a:avLst/>
          </a:prstGeom>
          <a:noFill/>
        </p:spPr>
      </p:pic>
      <p:pic>
        <p:nvPicPr>
          <p:cNvPr id="18438" name="Picture 6" descr="https://www.bruxelles.be/sites/default/files/styles/article_image__hd_/public/hariche.png?itok=k8JZn1D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9992" y="2420888"/>
            <a:ext cx="2232248" cy="3397977"/>
          </a:xfrm>
          <a:prstGeom prst="rect">
            <a:avLst/>
          </a:prstGeom>
          <a:noFill/>
        </p:spPr>
      </p:pic>
      <p:sp>
        <p:nvSpPr>
          <p:cNvPr id="12" name="Sourire 11"/>
          <p:cNvSpPr/>
          <p:nvPr/>
        </p:nvSpPr>
        <p:spPr>
          <a:xfrm>
            <a:off x="8711952" y="6447656"/>
            <a:ext cx="432048" cy="41034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Sourire 12"/>
          <p:cNvSpPr/>
          <p:nvPr/>
        </p:nvSpPr>
        <p:spPr>
          <a:xfrm>
            <a:off x="8711952" y="6447656"/>
            <a:ext cx="432048" cy="41034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Sourire 13"/>
          <p:cNvSpPr/>
          <p:nvPr/>
        </p:nvSpPr>
        <p:spPr>
          <a:xfrm>
            <a:off x="8711952" y="6447656"/>
            <a:ext cx="432048" cy="41034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Sourire 14"/>
          <p:cNvSpPr/>
          <p:nvPr/>
        </p:nvSpPr>
        <p:spPr>
          <a:xfrm>
            <a:off x="8711952" y="6447656"/>
            <a:ext cx="432048" cy="41034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Sourire 15"/>
          <p:cNvSpPr/>
          <p:nvPr/>
        </p:nvSpPr>
        <p:spPr>
          <a:xfrm>
            <a:off x="8711952" y="6447656"/>
            <a:ext cx="432048" cy="41034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Sourire 16"/>
          <p:cNvSpPr/>
          <p:nvPr/>
        </p:nvSpPr>
        <p:spPr>
          <a:xfrm>
            <a:off x="8711952" y="6447656"/>
            <a:ext cx="432048" cy="41034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700808"/>
            <a:ext cx="2339752" cy="1584176"/>
          </a:xfrm>
        </p:spPr>
        <p:txBody>
          <a:bodyPr>
            <a:normAutofit/>
          </a:bodyPr>
          <a:lstStyle/>
          <a:p>
            <a:pPr algn="ctr"/>
            <a:r>
              <a:rPr lang="fr-FR" sz="2000" dirty="0" smtClean="0">
                <a:solidFill>
                  <a:srgbClr val="FFFF00"/>
                </a:solidFill>
              </a:rPr>
              <a:t>Organiser un Relais Vélo sur le parcours des institutions européennes :</a:t>
            </a:r>
            <a:endParaRPr lang="fr-FR" sz="2000" dirty="0">
              <a:solidFill>
                <a:srgbClr val="FFFF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971600" y="0"/>
            <a:ext cx="81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Le projet qui fait pédaler la citoyenneté européenne</a:t>
            </a:r>
            <a:endParaRPr lang="fr-FR" sz="2800" dirty="0"/>
          </a:p>
        </p:txBody>
      </p:sp>
      <p:sp>
        <p:nvSpPr>
          <p:cNvPr id="15" name="ZoneTexte 14"/>
          <p:cNvSpPr txBox="1"/>
          <p:nvPr/>
        </p:nvSpPr>
        <p:spPr>
          <a:xfrm>
            <a:off x="2411760" y="170080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Groupe 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23528" y="3717032"/>
            <a:ext cx="151836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>
                <a:solidFill>
                  <a:schemeClr val="bg1"/>
                </a:solidFill>
              </a:rPr>
              <a:t>Bracieux Paris Bapaume</a:t>
            </a:r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19" name="Étoile à 7 branches 18">
            <a:hlinkClick r:id="rId3" action="ppaction://hlinksldjump"/>
          </p:cNvPr>
          <p:cNvSpPr/>
          <p:nvPr/>
        </p:nvSpPr>
        <p:spPr>
          <a:xfrm>
            <a:off x="0" y="3717032"/>
            <a:ext cx="285752" cy="271458"/>
          </a:xfrm>
          <a:prstGeom prst="star7">
            <a:avLst/>
          </a:prstGeom>
          <a:solidFill>
            <a:srgbClr val="FFFF00"/>
          </a:solidFill>
          <a:ln>
            <a:solidFill>
              <a:srgbClr val="0066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bg1"/>
                </a:solidFill>
              </a:rPr>
              <a:t>1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21" name="Étoile à 7 branches 20"/>
          <p:cNvSpPr/>
          <p:nvPr/>
        </p:nvSpPr>
        <p:spPr>
          <a:xfrm>
            <a:off x="0" y="4149080"/>
            <a:ext cx="285752" cy="271458"/>
          </a:xfrm>
          <a:prstGeom prst="star7">
            <a:avLst/>
          </a:prstGeom>
          <a:solidFill>
            <a:srgbClr val="FFFF00"/>
          </a:solidFill>
          <a:ln>
            <a:solidFill>
              <a:srgbClr val="0066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bg1"/>
                </a:solidFill>
              </a:rPr>
              <a:t>3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22" name="Étoile à 7 branches 21"/>
          <p:cNvSpPr/>
          <p:nvPr/>
        </p:nvSpPr>
        <p:spPr>
          <a:xfrm>
            <a:off x="0" y="3933056"/>
            <a:ext cx="285752" cy="271458"/>
          </a:xfrm>
          <a:prstGeom prst="star7">
            <a:avLst/>
          </a:prstGeom>
          <a:solidFill>
            <a:srgbClr val="FFFF00"/>
          </a:solidFill>
          <a:ln>
            <a:solidFill>
              <a:srgbClr val="0066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bg1"/>
                </a:solidFill>
              </a:rPr>
              <a:t>2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23528" y="3933056"/>
            <a:ext cx="123783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>
                <a:solidFill>
                  <a:schemeClr val="bg1"/>
                </a:solidFill>
              </a:rPr>
              <a:t>Bapaume Bruxelles</a:t>
            </a:r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23528" y="4149080"/>
            <a:ext cx="196560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>
                <a:solidFill>
                  <a:schemeClr val="bg1"/>
                </a:solidFill>
              </a:rPr>
              <a:t>Bruxelles Hoegaarden Tongeren</a:t>
            </a:r>
            <a:endParaRPr lang="fr-FR" sz="1000" dirty="0">
              <a:solidFill>
                <a:schemeClr val="bg1"/>
              </a:solidFill>
            </a:endParaRPr>
          </a:p>
        </p:txBody>
      </p:sp>
      <p:pic>
        <p:nvPicPr>
          <p:cNvPr id="54" name="Image 53" descr="C:\Users\Jean-Yves\Documents\EPS 2016\EUROVELO\EUROVELOCIT\COM\001.jpg">
            <a:hlinkClick r:id="rId4" action="ppaction://hlinksldjump"/>
          </p:cNvPr>
          <p:cNvPicPr/>
          <p:nvPr/>
        </p:nvPicPr>
        <p:blipFill>
          <a:blip r:embed="rId5" cstate="print"/>
          <a:srcRect l="4224" t="41479" r="88490" b="3702"/>
          <a:stretch>
            <a:fillRect/>
          </a:stretch>
        </p:blipFill>
        <p:spPr bwMode="auto">
          <a:xfrm rot="5400000">
            <a:off x="4071459" y="-3357104"/>
            <a:ext cx="1001081" cy="914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Image 56" descr="transport_78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0" y="1000108"/>
            <a:ext cx="972094" cy="720080"/>
          </a:xfrm>
          <a:prstGeom prst="rect">
            <a:avLst/>
          </a:prstGeom>
        </p:spPr>
      </p:pic>
      <p:pic>
        <p:nvPicPr>
          <p:cNvPr id="58" name="Image 57" descr="transport_78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43900" y="928670"/>
            <a:ext cx="771525" cy="800100"/>
          </a:xfrm>
          <a:prstGeom prst="rect">
            <a:avLst/>
          </a:prstGeom>
        </p:spPr>
      </p:pic>
      <p:sp>
        <p:nvSpPr>
          <p:cNvPr id="59" name="ZoneTexte 58"/>
          <p:cNvSpPr txBox="1"/>
          <p:nvPr/>
        </p:nvSpPr>
        <p:spPr>
          <a:xfrm>
            <a:off x="971600" y="764704"/>
            <a:ext cx="1547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Le parcours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60" name="Picture 6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 l="44061" t="43147" r="47710" b="39352"/>
          <a:stretch>
            <a:fillRect/>
          </a:stretch>
        </p:blipFill>
        <p:spPr bwMode="auto">
          <a:xfrm>
            <a:off x="8388424" y="6121908"/>
            <a:ext cx="504056" cy="604200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  <p:sp>
        <p:nvSpPr>
          <p:cNvPr id="53" name="Étoile à 7 branches 52">
            <a:hlinkClick r:id="rId3" action="ppaction://hlinksldjump"/>
          </p:cNvPr>
          <p:cNvSpPr/>
          <p:nvPr/>
        </p:nvSpPr>
        <p:spPr>
          <a:xfrm>
            <a:off x="0" y="3717032"/>
            <a:ext cx="285752" cy="271458"/>
          </a:xfrm>
          <a:prstGeom prst="star7">
            <a:avLst/>
          </a:prstGeom>
          <a:solidFill>
            <a:srgbClr val="FFFF00"/>
          </a:solidFill>
          <a:ln>
            <a:solidFill>
              <a:srgbClr val="0066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bg1"/>
                </a:solidFill>
              </a:rPr>
              <a:t>1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30" name="Étoile à 7 branches 29">
            <a:hlinkClick r:id="rId7" action="ppaction://hlinksldjump"/>
          </p:cNvPr>
          <p:cNvSpPr/>
          <p:nvPr/>
        </p:nvSpPr>
        <p:spPr>
          <a:xfrm>
            <a:off x="0" y="3933056"/>
            <a:ext cx="285752" cy="271458"/>
          </a:xfrm>
          <a:prstGeom prst="star7">
            <a:avLst/>
          </a:prstGeom>
          <a:solidFill>
            <a:srgbClr val="FFFF00"/>
          </a:solidFill>
          <a:ln>
            <a:solidFill>
              <a:srgbClr val="0066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bg1"/>
                </a:solidFill>
              </a:rPr>
              <a:t>2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251520" y="3356992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vendredi 18 mai</a:t>
            </a:r>
          </a:p>
        </p:txBody>
      </p:sp>
      <p:pic>
        <p:nvPicPr>
          <p:cNvPr id="34" name="Picture 1"/>
          <p:cNvPicPr>
            <a:picLocks noChangeAspect="1" noChangeArrowheads="1"/>
          </p:cNvPicPr>
          <p:nvPr/>
        </p:nvPicPr>
        <p:blipFill>
          <a:blip r:embed="rId9" cstate="print"/>
          <a:srcRect l="2344" t="13889" r="24062" b="8611"/>
          <a:stretch>
            <a:fillRect/>
          </a:stretch>
        </p:blipFill>
        <p:spPr bwMode="auto">
          <a:xfrm>
            <a:off x="2411760" y="2132856"/>
            <a:ext cx="6564342" cy="3888432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5" name="Étoile à 7 branches 34">
            <a:hlinkClick r:id="rId10" action="ppaction://hlinksldjump"/>
          </p:cNvPr>
          <p:cNvSpPr/>
          <p:nvPr/>
        </p:nvSpPr>
        <p:spPr>
          <a:xfrm>
            <a:off x="0" y="4221088"/>
            <a:ext cx="285752" cy="271458"/>
          </a:xfrm>
          <a:prstGeom prst="star7">
            <a:avLst/>
          </a:prstGeom>
          <a:solidFill>
            <a:srgbClr val="FFFF00"/>
          </a:solidFill>
          <a:ln>
            <a:solidFill>
              <a:srgbClr val="0066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bg1"/>
                </a:solidFill>
              </a:rPr>
              <a:t>3</a:t>
            </a:r>
            <a:endParaRPr lang="fr-FR" sz="1600" dirty="0">
              <a:solidFill>
                <a:schemeClr val="bg1"/>
              </a:solidFill>
            </a:endParaRPr>
          </a:p>
        </p:txBody>
      </p:sp>
      <p:pic>
        <p:nvPicPr>
          <p:cNvPr id="42" name="Image 41" descr="transport_78.gif"/>
          <p:cNvPicPr>
            <a:picLocks noChangeAspect="1"/>
          </p:cNvPicPr>
          <p:nvPr/>
        </p:nvPicPr>
        <p:blipFill>
          <a:blip r:embed="rId6" cstate="print">
            <a:lum bright="-20000" contrast="40000"/>
          </a:blip>
          <a:stretch>
            <a:fillRect/>
          </a:stretch>
        </p:blipFill>
        <p:spPr>
          <a:xfrm flipH="1">
            <a:off x="4427984" y="1772816"/>
            <a:ext cx="642942" cy="476260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1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1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29 -0.02105 C -0.00816 -0.02406 0.01528 -0.02961 0.03924 -0.03331 C 0.07952 -0.04002 0.11927 -0.0458 0.15903 -0.0539 C 0.18334 -0.05875 0.20834 -0.06037 0.23264 -0.065 C 0.24167 -0.06893 0.24913 -0.07286 0.25868 -0.07564 C 0.27431 -0.08605 0.29497 -0.09206 0.3125 -0.099 C 0.33247 -0.10687 0.35261 -0.11705 0.37327 -0.12214 C 0.38073 -0.12399 0.38941 -0.12491 0.39688 -0.12769 C 0.41094 -0.13347 0.4257 -0.1381 0.43959 -0.14411 C 0.44445 -0.14573 0.44896 -0.14827 0.4533 -0.15082 C 0.45556 -0.15221 0.45781 -0.15383 0.46042 -0.15498 C 0.46528 -0.15707 0.47292 -0.15868 0.4783 -0.16169 C 0.48889 -0.16794 0.49896 -0.17835 0.51007 -0.18344 C 0.51858 -0.19199 0.53316 -0.19755 0.54462 -0.20125 C 0.54618 -0.20171 0.54705 -0.20356 0.54879 -0.20402 C 0.55209 -0.20541 0.55834 -0.2068 0.55834 -0.20657 C 0.56736 -0.21328 0.57865 -0.21628 0.58872 -0.22207 C 0.59879 -0.22739 0.61077 -0.23386 0.62188 -0.23687 C 0.63351 -0.24844 0.6184 -0.23456 0.63143 -0.24242 C 0.63281 -0.24312 0.63403 -0.24566 0.63559 -0.24635 C 0.64219 -0.25052 0.64809 -0.25214 0.65486 -0.25445 C 0.67118 -0.26 0.64601 -0.25098 0.6632 -0.25861 C 0.6658 -0.25977 0.67136 -0.26139 0.67136 -0.26116 C 0.67309 -0.26278 0.67413 -0.26417 0.67552 -0.26555 C 0.67813 -0.26741 0.68403 -0.27111 0.68403 -0.27064 C 0.68993 -0.27943 0.69618 -0.28545 0.70608 -0.28869 C 0.71059 -0.29331 0.70868 -0.29169 0.71181 -0.29378 " pathEditMode="relative" rAng="0" ptsTypes="ffffffffffffffffffffffffffA">
                                      <p:cBhvr>
                                        <p:cTn id="1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" y="-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1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33 0.02938 C 0.04688 0.02637 0.04132 0.02637 0.05365 0.02799 C 0.05556 0.02776 0.05886 0.02822 0.05903 0.02822 C 0.06632 0.03239 0.07344 0.03678 0.08021 0.04164 C 0.08299 0.04442 0.08507 0.04835 0.08785 0.05113 C 0.08924 0.05251 0.09201 0.05575 0.09219 0.05598 C 0.09636 0.0576 0.10052 0.06153 0.10521 0.06084 C 0.10938 0.05945 0.11545 0.05066 0.11511 0.05159 C 0.12274 0.0384 0.12726 0.03794 0.13941 0.03794 C 0.13993 0.03748 0.15191 0.03817 0.15486 0.03863 C 0.1566 0.03887 0.16059 0.03887 0.16024 0.03933 C 0.18542 0.05575 0.17309 0.04881 0.19722 0.062 " pathEditMode="relative" rAng="1326567" ptsTypes="fffffffffffA">
                                      <p:cBhvr>
                                        <p:cTn id="2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" y="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7" grpId="0"/>
      <p:bldP spid="33" grpId="0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:\Users\Jean-Yves\Documents\EPS 2016\EUROVELO\EUROVELOCIT\COM\00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3702" t="4224" r="41479" b="88490"/>
          <a:stretch>
            <a:fillRect/>
          </a:stretch>
        </p:blipFill>
        <p:spPr bwMode="auto">
          <a:xfrm>
            <a:off x="942975" y="190500"/>
            <a:ext cx="56959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827582" y="980725"/>
          <a:ext cx="7560843" cy="5606323"/>
        </p:xfrm>
        <a:graphic>
          <a:graphicData uri="http://schemas.openxmlformats.org/drawingml/2006/table">
            <a:tbl>
              <a:tblPr/>
              <a:tblGrid>
                <a:gridCol w="402479"/>
                <a:gridCol w="204833"/>
                <a:gridCol w="301858"/>
                <a:gridCol w="1193060"/>
                <a:gridCol w="776208"/>
                <a:gridCol w="361924"/>
                <a:gridCol w="435845"/>
                <a:gridCol w="1236184"/>
                <a:gridCol w="416853"/>
                <a:gridCol w="1121190"/>
                <a:gridCol w="1110409"/>
              </a:tblGrid>
              <a:tr h="43636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351"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818"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FF00"/>
                          </a:solidFill>
                          <a:latin typeface="Calibri"/>
                        </a:rPr>
                        <a:t>BRUXELLES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FFFF00"/>
                          </a:solidFill>
                          <a:latin typeface="Calibri"/>
                        </a:rPr>
                        <a:t>TONGEREN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818"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vendredi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818"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818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Horaires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Réception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Visite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261818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départ vers la Grand Place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Tous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1818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départ VELO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818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arrivée Parlement Européen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6D0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Parlement Européen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61818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départ VELO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Tous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1818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relais 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équipe 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6D0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rond point Legrand Jean Marie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61818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départ BUS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Mission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équ 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Trouver le lieu du pique nique vers Hoegaarden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818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relais 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équipe 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Overjise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818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pique nique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Hoegaarden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818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relais 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équipe 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Kerckom les St Trond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61818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départ BUS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Mission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équ 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Visite</a:t>
                      </a:r>
                      <a:r>
                        <a:rPr lang="fr-FR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de la vieille ville de Tongeren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818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relais 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équipe 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554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arrivée BUS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???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journalistes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TONGEREN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Auberge de Jeunesse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818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arrivée Vélos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818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diner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" name="Image 4" descr="C:\Users\Jean-Yves\Documents\EPS 2016\EUROVELO\EUROVELOCIT\COM\001.jpg"/>
          <p:cNvPicPr>
            <a:picLocks noChangeAspect="1" noChangeArrowheads="1"/>
          </p:cNvPicPr>
          <p:nvPr/>
        </p:nvPicPr>
        <p:blipFill>
          <a:blip r:embed="rId3" cstate="print"/>
          <a:srcRect l="3702" t="4224" r="41479" b="88490"/>
          <a:stretch>
            <a:fillRect/>
          </a:stretch>
        </p:blipFill>
        <p:spPr bwMode="auto">
          <a:xfrm>
            <a:off x="1019175" y="15001875"/>
            <a:ext cx="56959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RÃ©sultat de recherche d'imag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412776"/>
            <a:ext cx="3312368" cy="4416490"/>
          </a:xfrm>
          <a:prstGeom prst="rect">
            <a:avLst/>
          </a:prstGeom>
          <a:noFill/>
        </p:spPr>
      </p:pic>
      <p:sp>
        <p:nvSpPr>
          <p:cNvPr id="6" name="Légende encadrée 1 5"/>
          <p:cNvSpPr/>
          <p:nvPr/>
        </p:nvSpPr>
        <p:spPr>
          <a:xfrm>
            <a:off x="5364088" y="764704"/>
            <a:ext cx="3528392" cy="1800200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Rappel fonctionnement des relais</a:t>
            </a:r>
          </a:p>
          <a:p>
            <a:pPr algn="ctr"/>
            <a:r>
              <a:rPr lang="fr-FR" dirty="0" smtClean="0"/>
              <a:t>3 équipes</a:t>
            </a:r>
          </a:p>
          <a:p>
            <a:pPr algn="ctr"/>
            <a:r>
              <a:rPr lang="fr-FR" dirty="0" smtClean="0"/>
              <a:t>3 tâches </a:t>
            </a:r>
          </a:p>
          <a:p>
            <a:pPr algn="ctr"/>
            <a:r>
              <a:rPr lang="fr-FR" dirty="0" smtClean="0"/>
              <a:t>VELO </a:t>
            </a:r>
          </a:p>
          <a:p>
            <a:pPr algn="ctr"/>
            <a:r>
              <a:rPr lang="fr-FR" dirty="0" smtClean="0"/>
              <a:t>ASSISTANCE </a:t>
            </a:r>
          </a:p>
          <a:p>
            <a:pPr algn="ctr"/>
            <a:r>
              <a:rPr lang="fr-FR" dirty="0" smtClean="0"/>
              <a:t>MISSION</a:t>
            </a:r>
          </a:p>
          <a:p>
            <a:pPr algn="ctr"/>
            <a:endParaRPr lang="fr-FR" dirty="0"/>
          </a:p>
        </p:txBody>
      </p:sp>
      <p:sp>
        <p:nvSpPr>
          <p:cNvPr id="7" name="Sourire 6"/>
          <p:cNvSpPr/>
          <p:nvPr/>
        </p:nvSpPr>
        <p:spPr>
          <a:xfrm>
            <a:off x="8711952" y="6447656"/>
            <a:ext cx="432048" cy="41034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700808"/>
            <a:ext cx="2339752" cy="1584176"/>
          </a:xfrm>
        </p:spPr>
        <p:txBody>
          <a:bodyPr>
            <a:normAutofit/>
          </a:bodyPr>
          <a:lstStyle/>
          <a:p>
            <a:pPr algn="ctr"/>
            <a:r>
              <a:rPr lang="fr-FR" sz="2000" dirty="0" smtClean="0">
                <a:solidFill>
                  <a:srgbClr val="FFFF00"/>
                </a:solidFill>
              </a:rPr>
              <a:t>Organiser un Relais Vélo sur le parcours des institutions européennes :</a:t>
            </a:r>
            <a:endParaRPr lang="fr-FR" sz="2000" dirty="0">
              <a:solidFill>
                <a:srgbClr val="FFFF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971600" y="0"/>
            <a:ext cx="81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Le projet qui fait pédaler la citoyenneté européenne</a:t>
            </a:r>
            <a:endParaRPr lang="fr-FR" sz="2800" dirty="0"/>
          </a:p>
        </p:txBody>
      </p:sp>
      <p:sp>
        <p:nvSpPr>
          <p:cNvPr id="15" name="ZoneTexte 14"/>
          <p:cNvSpPr txBox="1"/>
          <p:nvPr/>
        </p:nvSpPr>
        <p:spPr>
          <a:xfrm>
            <a:off x="2411760" y="170080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Groupe 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23528" y="3717032"/>
            <a:ext cx="151836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>
                <a:solidFill>
                  <a:schemeClr val="bg1"/>
                </a:solidFill>
              </a:rPr>
              <a:t>Bracieux Paris Bapaume</a:t>
            </a:r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19" name="Étoile à 7 branches 18">
            <a:hlinkClick r:id="rId3" action="ppaction://hlinksldjump"/>
          </p:cNvPr>
          <p:cNvSpPr/>
          <p:nvPr/>
        </p:nvSpPr>
        <p:spPr>
          <a:xfrm>
            <a:off x="0" y="3717032"/>
            <a:ext cx="285752" cy="271458"/>
          </a:xfrm>
          <a:prstGeom prst="star7">
            <a:avLst/>
          </a:prstGeom>
          <a:solidFill>
            <a:srgbClr val="FFFF00"/>
          </a:solidFill>
          <a:ln>
            <a:solidFill>
              <a:srgbClr val="0066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bg1"/>
                </a:solidFill>
              </a:rPr>
              <a:t>1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20" name="Étoile à 7 branches 19"/>
          <p:cNvSpPr/>
          <p:nvPr/>
        </p:nvSpPr>
        <p:spPr>
          <a:xfrm>
            <a:off x="0" y="4365104"/>
            <a:ext cx="285752" cy="271458"/>
          </a:xfrm>
          <a:prstGeom prst="star7">
            <a:avLst/>
          </a:prstGeom>
          <a:solidFill>
            <a:srgbClr val="FFFF00"/>
          </a:solidFill>
          <a:ln>
            <a:solidFill>
              <a:srgbClr val="0066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bg1"/>
                </a:solidFill>
              </a:rPr>
              <a:t>4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21" name="Étoile à 7 branches 20"/>
          <p:cNvSpPr/>
          <p:nvPr/>
        </p:nvSpPr>
        <p:spPr>
          <a:xfrm>
            <a:off x="0" y="4149080"/>
            <a:ext cx="285752" cy="271458"/>
          </a:xfrm>
          <a:prstGeom prst="star7">
            <a:avLst/>
          </a:prstGeom>
          <a:solidFill>
            <a:srgbClr val="FFFF00"/>
          </a:solidFill>
          <a:ln>
            <a:solidFill>
              <a:srgbClr val="0066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bg1"/>
                </a:solidFill>
              </a:rPr>
              <a:t>3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22" name="Étoile à 7 branches 21"/>
          <p:cNvSpPr/>
          <p:nvPr/>
        </p:nvSpPr>
        <p:spPr>
          <a:xfrm>
            <a:off x="0" y="3933056"/>
            <a:ext cx="285752" cy="271458"/>
          </a:xfrm>
          <a:prstGeom prst="star7">
            <a:avLst/>
          </a:prstGeom>
          <a:solidFill>
            <a:srgbClr val="FFFF00"/>
          </a:solidFill>
          <a:ln>
            <a:solidFill>
              <a:srgbClr val="0066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bg1"/>
                </a:solidFill>
              </a:rPr>
              <a:t>2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23528" y="3933056"/>
            <a:ext cx="123783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>
                <a:solidFill>
                  <a:schemeClr val="bg1"/>
                </a:solidFill>
              </a:rPr>
              <a:t>Bapaume Bruxelles</a:t>
            </a:r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23528" y="4149080"/>
            <a:ext cx="196560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>
                <a:solidFill>
                  <a:schemeClr val="bg1"/>
                </a:solidFill>
              </a:rPr>
              <a:t>Bruxelles Hoegaarden Tongeren</a:t>
            </a:r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23528" y="4365104"/>
            <a:ext cx="173797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>
                <a:solidFill>
                  <a:schemeClr val="bg1"/>
                </a:solidFill>
              </a:rPr>
              <a:t>Tongeren Maastricht Eupen</a:t>
            </a:r>
            <a:endParaRPr lang="fr-FR" sz="1000" dirty="0">
              <a:solidFill>
                <a:schemeClr val="bg1"/>
              </a:solidFill>
            </a:endParaRPr>
          </a:p>
        </p:txBody>
      </p:sp>
      <p:pic>
        <p:nvPicPr>
          <p:cNvPr id="54" name="Image 53" descr="C:\Users\Jean-Yves\Documents\EPS 2016\EUROVELO\EUROVELOCIT\COM\001.jpg">
            <a:hlinkClick r:id="rId4" action="ppaction://hlinksldjump"/>
          </p:cNvPr>
          <p:cNvPicPr/>
          <p:nvPr/>
        </p:nvPicPr>
        <p:blipFill>
          <a:blip r:embed="rId5" cstate="print"/>
          <a:srcRect l="4224" t="41479" r="88490" b="3702"/>
          <a:stretch>
            <a:fillRect/>
          </a:stretch>
        </p:blipFill>
        <p:spPr bwMode="auto">
          <a:xfrm rot="5400000">
            <a:off x="4071461" y="-3378764"/>
            <a:ext cx="1001081" cy="914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Image 56" descr="transport_78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0" y="1000108"/>
            <a:ext cx="972094" cy="720080"/>
          </a:xfrm>
          <a:prstGeom prst="rect">
            <a:avLst/>
          </a:prstGeom>
        </p:spPr>
      </p:pic>
      <p:pic>
        <p:nvPicPr>
          <p:cNvPr id="58" name="Image 57" descr="transport_78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43900" y="928670"/>
            <a:ext cx="771525" cy="800100"/>
          </a:xfrm>
          <a:prstGeom prst="rect">
            <a:avLst/>
          </a:prstGeom>
        </p:spPr>
      </p:pic>
      <p:sp>
        <p:nvSpPr>
          <p:cNvPr id="59" name="ZoneTexte 58"/>
          <p:cNvSpPr txBox="1"/>
          <p:nvPr/>
        </p:nvSpPr>
        <p:spPr>
          <a:xfrm>
            <a:off x="971600" y="764704"/>
            <a:ext cx="1547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Le parcours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60" name="Picture 6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 l="44061" t="43147" r="47710" b="39352"/>
          <a:stretch>
            <a:fillRect/>
          </a:stretch>
        </p:blipFill>
        <p:spPr bwMode="auto">
          <a:xfrm>
            <a:off x="8388424" y="6165304"/>
            <a:ext cx="467853" cy="560804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  <p:sp>
        <p:nvSpPr>
          <p:cNvPr id="53" name="Étoile à 7 branches 52">
            <a:hlinkClick r:id="rId3" action="ppaction://hlinksldjump"/>
          </p:cNvPr>
          <p:cNvSpPr/>
          <p:nvPr/>
        </p:nvSpPr>
        <p:spPr>
          <a:xfrm>
            <a:off x="0" y="3717032"/>
            <a:ext cx="285752" cy="271458"/>
          </a:xfrm>
          <a:prstGeom prst="star7">
            <a:avLst/>
          </a:prstGeom>
          <a:solidFill>
            <a:srgbClr val="FFFF00"/>
          </a:solidFill>
          <a:ln>
            <a:solidFill>
              <a:srgbClr val="0066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bg1"/>
                </a:solidFill>
              </a:rPr>
              <a:t>1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30" name="Étoile à 7 branches 29">
            <a:hlinkClick r:id="rId7" action="ppaction://hlinksldjump"/>
          </p:cNvPr>
          <p:cNvSpPr/>
          <p:nvPr/>
        </p:nvSpPr>
        <p:spPr>
          <a:xfrm>
            <a:off x="0" y="3933056"/>
            <a:ext cx="285752" cy="271458"/>
          </a:xfrm>
          <a:prstGeom prst="star7">
            <a:avLst/>
          </a:prstGeom>
          <a:solidFill>
            <a:srgbClr val="FFFF00"/>
          </a:solidFill>
          <a:ln>
            <a:solidFill>
              <a:srgbClr val="0066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bg1"/>
                </a:solidFill>
              </a:rPr>
              <a:t>2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179512" y="3356992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samedi 19 mai</a:t>
            </a:r>
          </a:p>
        </p:txBody>
      </p:sp>
      <p:pic>
        <p:nvPicPr>
          <p:cNvPr id="33" name="Picture 1"/>
          <p:cNvPicPr>
            <a:picLocks noChangeAspect="1" noChangeArrowheads="1"/>
          </p:cNvPicPr>
          <p:nvPr/>
        </p:nvPicPr>
        <p:blipFill>
          <a:blip r:embed="rId9" cstate="print"/>
          <a:srcRect l="2344" t="13889" r="24062" b="8611"/>
          <a:stretch>
            <a:fillRect/>
          </a:stretch>
        </p:blipFill>
        <p:spPr bwMode="auto">
          <a:xfrm>
            <a:off x="2267744" y="2060848"/>
            <a:ext cx="6564342" cy="3888432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4" name="Étoile à 7 branches 33">
            <a:hlinkClick r:id="rId10" action="ppaction://hlinksldjump"/>
          </p:cNvPr>
          <p:cNvSpPr/>
          <p:nvPr/>
        </p:nvSpPr>
        <p:spPr>
          <a:xfrm>
            <a:off x="0" y="4437112"/>
            <a:ext cx="285752" cy="271458"/>
          </a:xfrm>
          <a:prstGeom prst="star7">
            <a:avLst/>
          </a:prstGeom>
          <a:solidFill>
            <a:srgbClr val="FFFF00"/>
          </a:solidFill>
          <a:ln>
            <a:solidFill>
              <a:srgbClr val="0066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bg1"/>
                </a:solidFill>
              </a:rPr>
              <a:t>4</a:t>
            </a:r>
            <a:endParaRPr lang="fr-FR" sz="1600" dirty="0">
              <a:solidFill>
                <a:schemeClr val="bg1"/>
              </a:solidFill>
            </a:endParaRPr>
          </a:p>
        </p:txBody>
      </p:sp>
      <p:pic>
        <p:nvPicPr>
          <p:cNvPr id="35" name="Image 34" descr="transport_78.gif"/>
          <p:cNvPicPr>
            <a:picLocks noChangeAspect="1"/>
          </p:cNvPicPr>
          <p:nvPr/>
        </p:nvPicPr>
        <p:blipFill>
          <a:blip r:embed="rId6" cstate="print">
            <a:lum bright="-20000" contrast="40000"/>
          </a:blip>
          <a:stretch>
            <a:fillRect/>
          </a:stretch>
        </p:blipFill>
        <p:spPr>
          <a:xfrm flipH="1">
            <a:off x="6012160" y="1916832"/>
            <a:ext cx="642942" cy="476260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1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1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1"/>
                            </p:stCondLst>
                            <p:childTnLst>
                              <p:par>
                                <p:cTn id="2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38793E-6 C 0.05347 -0.02891 0.11945 -0.03215 0.17969 -0.0421 C 0.22726 -0.0502 0.27344 -0.06292 0.32136 -0.07009 C 0.33837 -0.07518 0.35538 -0.07564 0.37257 -0.07934 C 0.40156 -0.08605 0.43021 -0.09854 0.46024 -0.10039 C 0.47413 -0.10317 0.48785 -0.10502 0.50209 -0.10617 C 0.52101 -0.10964 0.53646 -0.11612 0.55486 -0.12144 C 0.57604 -0.12792 0.59722 -0.13463 0.61771 -0.14365 C 0.63195 -0.14966 0.64549 -0.1573 0.66094 -0.161 C 0.67518 -0.17094 0.68924 -0.18182 0.70434 -0.1913 C 0.7184 -0.20055 0.71094 -0.19778 0.71997 -0.20055 C 0.72518 -0.20749 0.71927 -0.20102 0.72795 -0.20634 C 0.73455 -0.2105 0.74063 -0.21536 0.7474 -0.21906 C 0.75504 -0.22322 0.75104 -0.22207 0.75781 -0.22739 C 0.76302 -0.23155 0.76997 -0.2341 0.775 -0.2378 C 0.77952 -0.24103 0.78299 -0.2445 0.7882 -0.24612 C 0.79445 -0.25144 0.79063 -0.24867 0.8 -0.25445 C 0.80243 -0.25584 0.80521 -0.25723 0.80781 -0.25885 C 0.8092 -0.25954 0.81181 -0.26116 0.81181 -0.26093 C 0.81215 -0.26 0.81424 -0.25838 0.81302 -0.25769 C 0.81059 -0.25538 0.80677 -0.26232 0.80643 -0.26232 C 0.80625 -0.26232 0.80573 -0.26232 0.80521 -0.26232 " pathEditMode="relative" rAng="0" ptsTypes="fffffffffffffffffffffA">
                                      <p:cBhvr>
                                        <p:cTn id="2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" y="-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1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76 0.04326 C 0.04826 0.03192 0.03802 0.04094 0.05104 0.02984 C 0.05226 0.02868 0.05486 0.0266 0.05486 0.02683 C 0.05937 0.01758 0.0618 0.01966 0.07031 0.02151 C 0.07465 0.02521 0.07639 0.02961 0.08073 0.03331 C 0.08368 0.04511 0.08107 0.04117 0.08698 0.04673 C 0.09427 0.0613 0.08455 0.04418 0.0934 0.05343 C 0.09479 0.05482 0.09479 0.05737 0.09601 0.05852 C 0.09861 0.06084 0.10208 0.06061 0.10503 0.06176 C 0.11128 0.06731 0.11476 0.06708 0.12309 0.06847 C 0.13107 0.07217 0.1401 0.07217 0.14861 0.07356 C 0.1533 0.07564 0.15382 0.07518 0.14982 0.07518 " pathEditMode="relative" rAng="0" ptsTypes="fffffffffffA">
                                      <p:cBhvr>
                                        <p:cTn id="2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8" grpId="0"/>
      <p:bldP spid="31" grpId="0"/>
      <p:bldP spid="34" grpId="0" animBg="1"/>
      <p:bldP spid="3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:\Users\Jean-Yves\Documents\EPS 2016\EUROVELO\EUROVELOCIT\COM\00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3702" t="4224" r="41479" b="88490"/>
          <a:stretch>
            <a:fillRect/>
          </a:stretch>
        </p:blipFill>
        <p:spPr bwMode="auto">
          <a:xfrm>
            <a:off x="942975" y="190500"/>
            <a:ext cx="56959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611559" y="836716"/>
          <a:ext cx="8136904" cy="5400270"/>
        </p:xfrm>
        <a:graphic>
          <a:graphicData uri="http://schemas.openxmlformats.org/drawingml/2006/table">
            <a:tbl>
              <a:tblPr/>
              <a:tblGrid>
                <a:gridCol w="433143"/>
                <a:gridCol w="220439"/>
                <a:gridCol w="324858"/>
                <a:gridCol w="1283960"/>
                <a:gridCol w="835346"/>
                <a:gridCol w="359665"/>
                <a:gridCol w="498888"/>
                <a:gridCol w="1330368"/>
                <a:gridCol w="448613"/>
                <a:gridCol w="1206613"/>
                <a:gridCol w="1195011"/>
              </a:tblGrid>
              <a:tr h="37328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971"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971"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FF00"/>
                          </a:solidFill>
                          <a:latin typeface="Calibri"/>
                        </a:rPr>
                        <a:t>TONGEREN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FFFF00"/>
                          </a:solidFill>
                          <a:latin typeface="Calibri"/>
                        </a:rPr>
                        <a:t>EUPEN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971"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samedi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971"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971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Horaires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Réception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Visite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227971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relais 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équipe 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7971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départ BUS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Mission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éq 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ambassadeurs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Maastricht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5942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arrivée équipe 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Maastricht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971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départ vélos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Tous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971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6D0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Hotel de Ville   Stadhuis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27971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départ vélos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Tous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7971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arrivée Auberge de Jeunesse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Satokay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971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déjeuner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971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relais 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équipe 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592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départ à pied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Mission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éq 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ambassadeurs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Maastricht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visite de la ville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971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départ BUS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971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relais 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équipe 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Saint Martens Voeren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27971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relais 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équipe 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Hoof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971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arrivée BUS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???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journalistes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EUPEN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971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arrivée Vélos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971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repas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" name="Image 4" descr="C:\Users\Jean-Yves\Documents\EPS 2016\EUROVELO\EUROVELOCIT\COM\001.jpg"/>
          <p:cNvPicPr>
            <a:picLocks noChangeAspect="1" noChangeArrowheads="1"/>
          </p:cNvPicPr>
          <p:nvPr/>
        </p:nvPicPr>
        <p:blipFill>
          <a:blip r:embed="rId3" cstate="print"/>
          <a:srcRect l="3702" t="4224" r="41479" b="88490"/>
          <a:stretch>
            <a:fillRect/>
          </a:stretch>
        </p:blipFill>
        <p:spPr bwMode="auto">
          <a:xfrm>
            <a:off x="1019175" y="22488525"/>
            <a:ext cx="56959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égende encadrée 1 5"/>
          <p:cNvSpPr/>
          <p:nvPr/>
        </p:nvSpPr>
        <p:spPr>
          <a:xfrm>
            <a:off x="6047656" y="836712"/>
            <a:ext cx="2772816" cy="612648"/>
          </a:xfrm>
          <a:prstGeom prst="borderCallout1">
            <a:avLst>
              <a:gd name="adj1" fmla="val 18750"/>
              <a:gd name="adj2" fmla="val -8333"/>
              <a:gd name="adj3" fmla="val 60184"/>
              <a:gd name="adj4" fmla="val -459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Règlement PORTABLE</a:t>
            </a:r>
            <a:endParaRPr lang="fr-FR" dirty="0"/>
          </a:p>
        </p:txBody>
      </p:sp>
      <p:pic>
        <p:nvPicPr>
          <p:cNvPr id="12290" name="Picture 2" descr="RÃ©sultat de recherche d'images pour &quot;photo maastricht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908720"/>
            <a:ext cx="7293204" cy="3275063"/>
          </a:xfrm>
          <a:prstGeom prst="rect">
            <a:avLst/>
          </a:prstGeom>
          <a:noFill/>
        </p:spPr>
      </p:pic>
      <p:sp>
        <p:nvSpPr>
          <p:cNvPr id="12292" name="AutoShape 4" descr="RÃ©sultat de recherche d'images pour &quot;photo maastrich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294" name="AutoShape 6" descr="RÃ©sultat de recherche d'images pour &quot;photo maastrich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2296" name="Picture 8" descr="RÃ©sultat de recherche d'images pour &quot;photo maastricht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1124744"/>
            <a:ext cx="5143500" cy="4972050"/>
          </a:xfrm>
          <a:prstGeom prst="rect">
            <a:avLst/>
          </a:prstGeom>
          <a:noFill/>
        </p:spPr>
      </p:pic>
      <p:sp>
        <p:nvSpPr>
          <p:cNvPr id="11" name="Sourire 10"/>
          <p:cNvSpPr/>
          <p:nvPr/>
        </p:nvSpPr>
        <p:spPr>
          <a:xfrm>
            <a:off x="8711952" y="6447656"/>
            <a:ext cx="432048" cy="41034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Sourire 11"/>
          <p:cNvSpPr/>
          <p:nvPr/>
        </p:nvSpPr>
        <p:spPr>
          <a:xfrm>
            <a:off x="8711952" y="6447656"/>
            <a:ext cx="432048" cy="41034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Sourire 12"/>
          <p:cNvSpPr/>
          <p:nvPr/>
        </p:nvSpPr>
        <p:spPr>
          <a:xfrm>
            <a:off x="8711952" y="6447656"/>
            <a:ext cx="432048" cy="41034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4601</TotalTime>
  <Words>1251</Words>
  <Application>Microsoft Office PowerPoint</Application>
  <PresentationFormat>Affichage à l'écran (4:3)</PresentationFormat>
  <Paragraphs>739</Paragraphs>
  <Slides>15</Slides>
  <Notes>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Débit</vt:lpstr>
      <vt:lpstr>Diapositive 1</vt:lpstr>
      <vt:lpstr>Organiser un Relais Vélo sur le parcours des institutions européennes :</vt:lpstr>
      <vt:lpstr>Diapositive 3</vt:lpstr>
      <vt:lpstr>Organiser un Relais Vélo sur le parcours des institutions européennes :</vt:lpstr>
      <vt:lpstr>Diapositive 5</vt:lpstr>
      <vt:lpstr>Organiser un Relais Vélo sur le parcours des institutions européennes :</vt:lpstr>
      <vt:lpstr>Diapositive 7</vt:lpstr>
      <vt:lpstr>Organiser un Relais Vélo sur le parcours des institutions européennes :</vt:lpstr>
      <vt:lpstr>Diapositive 9</vt:lpstr>
      <vt:lpstr>Organiser un Relais Vélo sur le parcours des institutions européennes :</vt:lpstr>
      <vt:lpstr>Diapositive 11</vt:lpstr>
      <vt:lpstr>Organiser un Relais Vélo sur le parcours des institutions européennes :</vt:lpstr>
      <vt:lpstr>Diapositive 13</vt:lpstr>
      <vt:lpstr>Organiser un Relais Vélo sur le parcours des institutions européennes :</vt:lpstr>
      <vt:lpstr>Diapositive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JEAN-YVES</dc:creator>
  <cp:lastModifiedBy>hubert-fillay</cp:lastModifiedBy>
  <cp:revision>541</cp:revision>
  <dcterms:created xsi:type="dcterms:W3CDTF">2011-09-20T13:16:13Z</dcterms:created>
  <dcterms:modified xsi:type="dcterms:W3CDTF">2018-04-05T18:08:51Z</dcterms:modified>
</cp:coreProperties>
</file>